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FFFFFF"/>
                </a:solidFill>
              </a:defRPr>
            </a:lvl1pPr>
            <a:lvl2pPr marL="0" indent="457200">
              <a:buSzTx/>
              <a:buFontTx/>
              <a:buNone/>
              <a:defRPr sz="2400">
                <a:solidFill>
                  <a:srgbClr val="FFFFFF"/>
                </a:solidFill>
              </a:defRPr>
            </a:lvl2pPr>
            <a:lvl3pPr marL="0" indent="914400">
              <a:buSzTx/>
              <a:buFontTx/>
              <a:buNone/>
              <a:defRPr sz="2400">
                <a:solidFill>
                  <a:srgbClr val="FFFFFF"/>
                </a:solidFill>
              </a:defRPr>
            </a:lvl3pPr>
            <a:lvl4pPr marL="0" indent="1371600">
              <a:buSzTx/>
              <a:buFontTx/>
              <a:buNone/>
              <a:defRPr sz="2400">
                <a:solidFill>
                  <a:srgbClr val="FFFFFF"/>
                </a:solidFill>
              </a:defRPr>
            </a:lvl4pPr>
            <a:lvl5pPr marL="0" indent="1828800">
              <a:buSzTx/>
              <a:buFontTx/>
              <a:buNone/>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203864"/>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b="0" sz="1200">
                <a:solidFill>
                  <a:srgbClr val="888888"/>
                </a:solidFill>
                <a:latin typeface="+mj-lt"/>
                <a:ea typeface="+mj-ea"/>
                <a:cs typeface="+mj-cs"/>
                <a:sym typeface="Calibri"/>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hyperlink" Target="http://www.arrl.org/hamfests/2023-arrl-rocky-mountain-division-convention" TargetMode="External"/><Relationship Id="rId4" Type="http://schemas.openxmlformats.org/officeDocument/2006/relationships/hyperlink" Target="http://www.arrl.org/eme-contest"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hyperlink" Target="http://www.arrl.org/10-ghz-up" TargetMode="External"/><Relationship Id="rId4" Type="http://schemas.openxmlformats.org/officeDocument/2006/relationships/hyperlink" Target="http://www.arrl.org/rookie-roundup" TargetMode="External"/><Relationship Id="rId5" Type="http://schemas.openxmlformats.org/officeDocument/2006/relationships/hyperlink" Target="http://www.arrl.org/hamfests/northeast-hamxposition-arrl-new-england-division-convention-1"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hyperlink" Target="https://www.qsotodayhamexpo.com/" TargetMode="External"/><Relationship Id="rId4" Type="http://schemas.openxmlformats.org/officeDocument/2006/relationships/hyperlink" Target="http://www.arrl.org/hamfests/red-river-radio-amateur-s-2023-hamfest-arrl-dakota-division-convention"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3.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5.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6.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IMG_3367.png" descr="IMG_3367.png"/>
          <p:cNvPicPr>
            <a:picLocks noChangeAspect="1"/>
          </p:cNvPicPr>
          <p:nvPr/>
        </p:nvPicPr>
        <p:blipFill>
          <a:blip r:embed="rId2">
            <a:extLst/>
          </a:blip>
          <a:stretch>
            <a:fillRect/>
          </a:stretch>
        </p:blipFill>
        <p:spPr>
          <a:xfrm>
            <a:off x="2834204" y="167204"/>
            <a:ext cx="6523592" cy="652359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IMG_3367.png" descr="IMG_3367.png"/>
          <p:cNvPicPr>
            <a:picLocks noChangeAspect="1"/>
          </p:cNvPicPr>
          <p:nvPr/>
        </p:nvPicPr>
        <p:blipFill>
          <a:blip r:embed="rId2">
            <a:alphaModFix amt="4566"/>
            <a:extLst/>
          </a:blip>
          <a:stretch>
            <a:fillRect/>
          </a:stretch>
        </p:blipFill>
        <p:spPr>
          <a:xfrm>
            <a:off x="2834204" y="167204"/>
            <a:ext cx="6523592" cy="6523592"/>
          </a:xfrm>
          <a:prstGeom prst="rect">
            <a:avLst/>
          </a:prstGeom>
          <a:ln w="12700">
            <a:miter lim="400000"/>
          </a:ln>
        </p:spPr>
      </p:pic>
      <p:sp>
        <p:nvSpPr>
          <p:cNvPr id="125" name="TextBox 1"/>
          <p:cNvSpPr txBox="1"/>
          <p:nvPr/>
        </p:nvSpPr>
        <p:spPr>
          <a:xfrm>
            <a:off x="1594291" y="2204720"/>
            <a:ext cx="9177946" cy="2448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00789" indent="-300789">
              <a:lnSpc>
                <a:spcPct val="90000"/>
              </a:lnSpc>
              <a:spcBef>
                <a:spcPts val="1000"/>
              </a:spcBef>
              <a:buSzPct val="100000"/>
              <a:buChar char="•"/>
              <a:defRPr sz="3000"/>
            </a:pPr>
            <a:r>
              <a:t>ERBC – Every Friday, @ 0830</a:t>
            </a:r>
          </a:p>
          <a:p>
            <a:pPr>
              <a:lnSpc>
                <a:spcPct val="90000"/>
              </a:lnSpc>
              <a:spcBef>
                <a:spcPts val="1000"/>
              </a:spcBef>
              <a:defRPr sz="3000"/>
            </a:pPr>
            <a:r>
              <a:t>	Texan Kitchen 415 N Main, Euless, TX 76039</a:t>
            </a:r>
          </a:p>
          <a:p>
            <a:pPr marL="300789" indent="-300789">
              <a:lnSpc>
                <a:spcPct val="90000"/>
              </a:lnSpc>
              <a:spcBef>
                <a:spcPts val="1000"/>
              </a:spcBef>
              <a:buSzPct val="100000"/>
              <a:buChar char="•"/>
              <a:defRPr sz="3000"/>
            </a:pPr>
            <a:r>
              <a:t>Club Social – Monday, August 21st, 1800 – 1900 		Rosa’s Cafe 2711 State Highway 121, 			Euless, TX 76039</a:t>
            </a:r>
          </a:p>
        </p:txBody>
      </p:sp>
      <p:sp>
        <p:nvSpPr>
          <p:cNvPr id="126" name="TextBox 1"/>
          <p:cNvSpPr txBox="1"/>
          <p:nvPr/>
        </p:nvSpPr>
        <p:spPr>
          <a:xfrm>
            <a:off x="1773884" y="759205"/>
            <a:ext cx="8644232"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Euless ARC Gatherings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29" name="2023 ARRL Rocky Mountain Division Convention, August 12 - 13, Albuquerque, New Mexico…"/>
          <p:cNvSpPr txBox="1"/>
          <p:nvPr/>
        </p:nvSpPr>
        <p:spPr>
          <a:xfrm>
            <a:off x="1224141" y="2318008"/>
            <a:ext cx="9743718" cy="222198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00789" indent="-300789">
              <a:lnSpc>
                <a:spcPct val="90000"/>
              </a:lnSpc>
              <a:spcBef>
                <a:spcPts val="1000"/>
              </a:spcBef>
              <a:buSzPct val="100000"/>
              <a:buChar char="•"/>
              <a:defRPr b="0" sz="3000">
                <a:latin typeface="+mj-lt"/>
                <a:ea typeface="+mj-ea"/>
                <a:cs typeface="+mj-cs"/>
                <a:sym typeface="Calibri"/>
              </a:defRPr>
            </a:pPr>
            <a:r>
              <a:rPr b="1">
                <a:uFill>
                  <a:solidFill>
                    <a:srgbClr val="4466BB"/>
                  </a:solidFill>
                </a:uFill>
                <a:hlinkClick r:id="rId3" invalidUrl="" action="" tgtFrame="" tooltip="" history="1" highlightClick="0" endSnd="0"/>
              </a:rPr>
              <a:t>2023 ARRL Rocky Mountain Division</a:t>
            </a:r>
            <a:r>
              <a:rPr b="1"/>
              <a:t> Convention</a:t>
            </a:r>
            <a:r>
              <a:t>, August 12 - 13, Albuquerque, New Mexico</a:t>
            </a:r>
          </a:p>
          <a:p>
            <a:pPr marL="300789" indent="-300789">
              <a:lnSpc>
                <a:spcPct val="90000"/>
              </a:lnSpc>
              <a:spcBef>
                <a:spcPts val="1000"/>
              </a:spcBef>
              <a:buSzPct val="100000"/>
              <a:buChar char="•"/>
              <a:defRPr b="0" sz="3000">
                <a:latin typeface="+mj-lt"/>
                <a:ea typeface="+mj-ea"/>
                <a:cs typeface="+mj-cs"/>
                <a:sym typeface="Calibri"/>
              </a:defRPr>
            </a:pPr>
            <a:r>
              <a:rPr b="1"/>
              <a:t>EME 2.3 GHz and up, August 12-13</a:t>
            </a:r>
            <a:r>
              <a:t>, </a:t>
            </a:r>
            <a:r>
              <a:rPr u="sng">
                <a:solidFill>
                  <a:srgbClr val="0563C1"/>
                </a:solidFill>
                <a:uFill>
                  <a:solidFill>
                    <a:srgbClr val="0563C1"/>
                  </a:solidFill>
                </a:uFill>
                <a:hlinkClick r:id="rId4" invalidUrl="" action="" tgtFrame="" tooltip="" history="1" highlightClick="0" endSnd="0"/>
              </a:rPr>
              <a:t>http://www.arrl.org/eme-contest</a:t>
            </a:r>
          </a:p>
        </p:txBody>
      </p:sp>
      <p:sp>
        <p:nvSpPr>
          <p:cNvPr id="130" name="TextBox 1"/>
          <p:cNvSpPr txBox="1"/>
          <p:nvPr/>
        </p:nvSpPr>
        <p:spPr>
          <a:xfrm>
            <a:off x="2379615" y="64001"/>
            <a:ext cx="7432770" cy="161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5000"/>
            </a:pPr>
            <a:r>
              <a:t>Upcoming Events</a:t>
            </a:r>
          </a:p>
          <a:p>
            <a:pPr algn="ctr">
              <a:defRPr sz="5000"/>
            </a:pPr>
            <a:r>
              <a:t>August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2"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33" name="10 GHz and up - Round 1, August 19-20, http://www.arrl.org/10-ghz-up…"/>
          <p:cNvSpPr txBox="1"/>
          <p:nvPr/>
        </p:nvSpPr>
        <p:spPr>
          <a:xfrm>
            <a:off x="1222920" y="1842362"/>
            <a:ext cx="9746160" cy="317327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00789" indent="-300789">
              <a:lnSpc>
                <a:spcPct val="90000"/>
              </a:lnSpc>
              <a:spcBef>
                <a:spcPts val="1000"/>
              </a:spcBef>
              <a:buSzPct val="100000"/>
              <a:buChar char="•"/>
              <a:defRPr sz="3000"/>
            </a:pPr>
            <a:r>
              <a:t>10 GHz and up - Round 1, August 19-20, </a:t>
            </a:r>
            <a:r>
              <a:rPr u="sng">
                <a:solidFill>
                  <a:srgbClr val="0563C1"/>
                </a:solidFill>
                <a:uFill>
                  <a:solidFill>
                    <a:srgbClr val="0563C1"/>
                  </a:solidFill>
                </a:uFill>
                <a:hlinkClick r:id="rId3" invalidUrl="" action="" tgtFrame="" tooltip="" history="1" highlightClick="0" endSnd="0"/>
              </a:rPr>
              <a:t>http://www.arrl.org/10-ghz-up</a:t>
            </a:r>
          </a:p>
          <a:p>
            <a:pPr marL="300789" indent="-300789">
              <a:lnSpc>
                <a:spcPct val="90000"/>
              </a:lnSpc>
              <a:spcBef>
                <a:spcPts val="1000"/>
              </a:spcBef>
              <a:buSzPct val="100000"/>
              <a:buChar char="•"/>
              <a:defRPr b="0" sz="3000">
                <a:latin typeface="+mj-lt"/>
                <a:ea typeface="+mj-ea"/>
                <a:cs typeface="+mj-cs"/>
                <a:sym typeface="Calibri"/>
              </a:defRPr>
            </a:pPr>
            <a:r>
              <a:rPr b="1"/>
              <a:t>Rookie Roundup - RTTY, August 20</a:t>
            </a:r>
            <a:r>
              <a:t>, </a:t>
            </a:r>
            <a:r>
              <a:rPr u="sng">
                <a:uFill>
                  <a:solidFill>
                    <a:srgbClr val="0563C1"/>
                  </a:solidFill>
                </a:uFill>
                <a:hlinkClick r:id="rId4" invalidUrl="" action="" tgtFrame="" tooltip="" history="1" highlightClick="0" endSnd="0"/>
              </a:rPr>
              <a:t>http://www.arrl.org/rookie-roundup</a:t>
            </a:r>
          </a:p>
          <a:p>
            <a:pPr marL="300789" indent="-300789">
              <a:lnSpc>
                <a:spcPct val="90000"/>
              </a:lnSpc>
              <a:spcBef>
                <a:spcPts val="1000"/>
              </a:spcBef>
              <a:buSzPct val="100000"/>
              <a:buChar char="•"/>
              <a:defRPr b="0" sz="3000">
                <a:latin typeface="+mj-lt"/>
                <a:ea typeface="+mj-ea"/>
                <a:cs typeface="+mj-cs"/>
                <a:sym typeface="Calibri"/>
              </a:defRPr>
            </a:pPr>
            <a:r>
              <a:rPr b="1">
                <a:hlinkClick r:id="rId5" invalidUrl="" action="" tgtFrame="" tooltip="" history="1" highlightClick="0" endSnd="0"/>
              </a:rPr>
              <a:t>Northeast HamXposition</a:t>
            </a:r>
            <a:r>
              <a:rPr b="1"/>
              <a:t>, August 25 - 27</a:t>
            </a:r>
            <a:r>
              <a:t>, ARRL New England Division Convention, Marlborough, Massachusetts</a:t>
            </a:r>
          </a:p>
        </p:txBody>
      </p:sp>
      <p:sp>
        <p:nvSpPr>
          <p:cNvPr id="134" name="TextBox 1"/>
          <p:cNvSpPr txBox="1"/>
          <p:nvPr/>
        </p:nvSpPr>
        <p:spPr>
          <a:xfrm>
            <a:off x="2379615" y="20281"/>
            <a:ext cx="7432770" cy="161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5000"/>
            </a:pPr>
            <a:r>
              <a:t>Upcoming Events</a:t>
            </a:r>
          </a:p>
          <a:p>
            <a:pPr algn="ctr">
              <a:defRPr sz="5000"/>
            </a:pPr>
            <a:r>
              <a:t>August (Continued)</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37" name="QSO Today Virtual Ham Expo (online), September 9 - 10, 2023…"/>
          <p:cNvSpPr txBox="1"/>
          <p:nvPr/>
        </p:nvSpPr>
        <p:spPr>
          <a:xfrm>
            <a:off x="1675113" y="2204171"/>
            <a:ext cx="8841774" cy="244965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00789" indent="-300789">
              <a:lnSpc>
                <a:spcPct val="90000"/>
              </a:lnSpc>
              <a:spcBef>
                <a:spcPts val="1000"/>
              </a:spcBef>
              <a:buSzPct val="100000"/>
              <a:buChar char="•"/>
              <a:defRPr sz="3000">
                <a:latin typeface="+mj-lt"/>
                <a:ea typeface="+mj-ea"/>
                <a:cs typeface="+mj-cs"/>
                <a:sym typeface="Calibri"/>
              </a:defRPr>
            </a:pPr>
            <a:r>
              <a:rPr u="sng">
                <a:uFill>
                  <a:solidFill>
                    <a:srgbClr val="0563C1"/>
                  </a:solidFill>
                </a:uFill>
                <a:hlinkClick r:id="rId3" invalidUrl="" action="" tgtFrame="" tooltip="" history="1" highlightClick="0" endSnd="0"/>
              </a:rPr>
              <a:t>QSO Today Virtual Ham Expo</a:t>
            </a:r>
            <a:r>
              <a:t> (online), September 9 - 10, 2023</a:t>
            </a:r>
          </a:p>
          <a:p>
            <a:pPr marL="300789" indent="-300789">
              <a:lnSpc>
                <a:spcPct val="90000"/>
              </a:lnSpc>
              <a:spcBef>
                <a:spcPts val="1000"/>
              </a:spcBef>
              <a:buSzPct val="100000"/>
              <a:buChar char="•"/>
              <a:defRPr sz="3000">
                <a:latin typeface="+mj-lt"/>
                <a:ea typeface="+mj-ea"/>
                <a:cs typeface="+mj-cs"/>
                <a:sym typeface="Calibri"/>
              </a:defRPr>
            </a:pPr>
            <a:r>
              <a:rPr>
                <a:hlinkClick r:id="rId4" invalidUrl="" action="" tgtFrame="" tooltip="" history="1" highlightClick="0" endSnd="0"/>
              </a:rPr>
              <a:t>Red River Radio Amateurs' Hamfest</a:t>
            </a:r>
            <a:r>
              <a:t>, September 23, </a:t>
            </a:r>
            <a:r>
              <a:rPr b="0"/>
              <a:t>ARRL Dakota Division Convention, West Fargo, North Dakota</a:t>
            </a:r>
          </a:p>
        </p:txBody>
      </p:sp>
      <p:sp>
        <p:nvSpPr>
          <p:cNvPr id="138" name="TextBox 1"/>
          <p:cNvSpPr txBox="1"/>
          <p:nvPr/>
        </p:nvSpPr>
        <p:spPr>
          <a:xfrm>
            <a:off x="2379615" y="64001"/>
            <a:ext cx="7432770" cy="161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5000"/>
            </a:pPr>
            <a:r>
              <a:t>Upcoming Events</a:t>
            </a:r>
          </a:p>
          <a:p>
            <a:pPr algn="ctr">
              <a:defRPr sz="5000"/>
            </a:pPr>
            <a:r>
              <a:t>September</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0"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41" name="TextBox 6"/>
          <p:cNvSpPr txBox="1"/>
          <p:nvPr/>
        </p:nvSpPr>
        <p:spPr>
          <a:xfrm>
            <a:off x="2724922" y="51708"/>
            <a:ext cx="6742156"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July Hours</a:t>
            </a:r>
          </a:p>
        </p:txBody>
      </p:sp>
      <p:pic>
        <p:nvPicPr>
          <p:cNvPr id="142" name="Image" descr="Image"/>
          <p:cNvPicPr>
            <a:picLocks noChangeAspect="1"/>
          </p:cNvPicPr>
          <p:nvPr/>
        </p:nvPicPr>
        <p:blipFill>
          <a:blip r:embed="rId3">
            <a:extLst/>
          </a:blip>
          <a:stretch>
            <a:fillRect/>
          </a:stretch>
        </p:blipFill>
        <p:spPr>
          <a:xfrm>
            <a:off x="1879600" y="1219200"/>
            <a:ext cx="8432800" cy="44196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45" name="TextBox 6"/>
          <p:cNvSpPr txBox="1"/>
          <p:nvPr/>
        </p:nvSpPr>
        <p:spPr>
          <a:xfrm>
            <a:off x="2517253" y="95428"/>
            <a:ext cx="7157494"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Year To Date Hours</a:t>
            </a:r>
          </a:p>
        </p:txBody>
      </p:sp>
      <p:pic>
        <p:nvPicPr>
          <p:cNvPr id="146" name="Image" descr="Image"/>
          <p:cNvPicPr>
            <a:picLocks noChangeAspect="1"/>
          </p:cNvPicPr>
          <p:nvPr/>
        </p:nvPicPr>
        <p:blipFill>
          <a:blip r:embed="rId3">
            <a:extLst/>
          </a:blip>
          <a:stretch>
            <a:fillRect/>
          </a:stretch>
        </p:blipFill>
        <p:spPr>
          <a:xfrm>
            <a:off x="2743864" y="1162124"/>
            <a:ext cx="6704272" cy="4533752"/>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49" name="TextBox 6"/>
          <p:cNvSpPr txBox="1"/>
          <p:nvPr/>
        </p:nvSpPr>
        <p:spPr>
          <a:xfrm>
            <a:off x="1734475" y="34255"/>
            <a:ext cx="8723051"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Please log your hours.</a:t>
            </a:r>
          </a:p>
        </p:txBody>
      </p:sp>
      <p:pic>
        <p:nvPicPr>
          <p:cNvPr id="150" name="IMG_3521.jpeg" descr="IMG_3521.jpeg"/>
          <p:cNvPicPr>
            <a:picLocks noChangeAspect="1"/>
          </p:cNvPicPr>
          <p:nvPr/>
        </p:nvPicPr>
        <p:blipFill>
          <a:blip r:embed="rId3">
            <a:extLst/>
          </a:blip>
          <a:stretch>
            <a:fillRect/>
          </a:stretch>
        </p:blipFill>
        <p:spPr>
          <a:xfrm>
            <a:off x="2863850" y="1143000"/>
            <a:ext cx="6464300" cy="45720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2"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53" name="TextBox 6"/>
          <p:cNvSpPr txBox="1"/>
          <p:nvPr/>
        </p:nvSpPr>
        <p:spPr>
          <a:xfrm>
            <a:off x="358786" y="45970"/>
            <a:ext cx="11474428"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Texas State Parks On The Air</a:t>
            </a:r>
          </a:p>
        </p:txBody>
      </p:sp>
      <p:sp>
        <p:nvSpPr>
          <p:cNvPr id="154" name="Fort Richardson State Park, April 20 &amp; 21, 2024, Reserve by November 18th"/>
          <p:cNvSpPr txBox="1"/>
          <p:nvPr>
            <p:ph type="body" sz="quarter" idx="4294967295"/>
          </p:nvPr>
        </p:nvSpPr>
        <p:spPr>
          <a:xfrm>
            <a:off x="263552" y="943488"/>
            <a:ext cx="11664896" cy="473084"/>
          </a:xfrm>
          <a:prstGeom prst="rect">
            <a:avLst/>
          </a:prstGeom>
        </p:spPr>
        <p:txBody>
          <a:bodyPr/>
          <a:lstStyle>
            <a:lvl1pPr marL="0" indent="0" algn="ctr" defTabSz="886968">
              <a:spcBef>
                <a:spcPts val="900"/>
              </a:spcBef>
              <a:buSzTx/>
              <a:buFontTx/>
              <a:buNone/>
              <a:defRPr b="1" sz="2910">
                <a:solidFill>
                  <a:srgbClr val="FFFFFF"/>
                </a:solidFill>
              </a:defRPr>
            </a:lvl1pPr>
          </a:lstStyle>
          <a:p>
            <a:pPr/>
            <a:r>
              <a:t>Fort Richardson State Park, April 20 &amp; 21, 2024, Reserve by November 18th</a:t>
            </a:r>
          </a:p>
        </p:txBody>
      </p:sp>
      <p:pic>
        <p:nvPicPr>
          <p:cNvPr id="155" name="IMG_3514.jpeg" descr="IMG_3514.jpeg"/>
          <p:cNvPicPr>
            <a:picLocks noChangeAspect="1"/>
          </p:cNvPicPr>
          <p:nvPr/>
        </p:nvPicPr>
        <p:blipFill>
          <a:blip r:embed="rId3">
            <a:extLst/>
          </a:blip>
          <a:srcRect l="0" t="4905" r="0" b="0"/>
          <a:stretch>
            <a:fillRect/>
          </a:stretch>
        </p:blipFill>
        <p:spPr>
          <a:xfrm>
            <a:off x="412783" y="1530680"/>
            <a:ext cx="3704598" cy="3522879"/>
          </a:xfrm>
          <a:prstGeom prst="rect">
            <a:avLst/>
          </a:prstGeom>
          <a:ln w="12700">
            <a:miter lim="400000"/>
          </a:ln>
        </p:spPr>
      </p:pic>
      <p:sp>
        <p:nvSpPr>
          <p:cNvPr id="156" name="Cabin (w/full hookups outside) $45/night + Entrance…"/>
          <p:cNvSpPr txBox="1"/>
          <p:nvPr>
            <p:ph type="title" idx="4294967295"/>
          </p:nvPr>
        </p:nvSpPr>
        <p:spPr>
          <a:xfrm>
            <a:off x="4270657" y="1268245"/>
            <a:ext cx="7831177" cy="4193663"/>
          </a:xfrm>
          <a:prstGeom prst="rect">
            <a:avLst/>
          </a:prstGeom>
        </p:spPr>
        <p:txBody>
          <a:bodyPr/>
          <a:lstStyle/>
          <a:p>
            <a:pPr>
              <a:spcBef>
                <a:spcPts val="1000"/>
              </a:spcBef>
              <a:defRPr sz="2700">
                <a:solidFill>
                  <a:srgbClr val="FFFFFF"/>
                </a:solidFill>
                <a:latin typeface="+mj-lt"/>
                <a:ea typeface="+mj-ea"/>
                <a:cs typeface="+mj-cs"/>
                <a:sym typeface="Calibri"/>
              </a:defRPr>
            </a:pPr>
            <a:r>
              <a:t>Cabin (w/full hookups outside) $45/night + Entrance</a:t>
            </a:r>
          </a:p>
          <a:p>
            <a:pPr marL="675481" indent="-535781">
              <a:spcBef>
                <a:spcPts val="1000"/>
              </a:spcBef>
              <a:buClr>
                <a:srgbClr val="343434"/>
              </a:buClr>
              <a:buSzPct val="100000"/>
              <a:buFont typeface="Helvetica"/>
              <a:defRPr sz="2700">
                <a:solidFill>
                  <a:srgbClr val="FFFFFF"/>
                </a:solidFill>
                <a:latin typeface="+mj-lt"/>
                <a:ea typeface="+mj-ea"/>
                <a:cs typeface="+mj-cs"/>
                <a:sym typeface="Calibri"/>
              </a:defRPr>
            </a:pPr>
            <a:r>
              <a:t>Number of Sites: 11 People per Site: 8</a:t>
            </a:r>
          </a:p>
          <a:p>
            <a:pPr>
              <a:spcBef>
                <a:spcPts val="1000"/>
              </a:spcBef>
              <a:defRPr sz="2700">
                <a:solidFill>
                  <a:srgbClr val="FFFFFF"/>
                </a:solidFill>
                <a:latin typeface="+mj-lt"/>
                <a:ea typeface="+mj-ea"/>
                <a:cs typeface="+mj-cs"/>
                <a:sym typeface="Calibri"/>
              </a:defRPr>
            </a:pPr>
            <a:r>
              <a:t>Cabins 1 - 11 do not have a bathroom; they do have full hookups for RVs. A 6 percent state tax and 7 percent local occupancy tax are charged on these cabins. They have heating and air-conditioning, as well as bunk beds to sleep five. Linens and pillows are not provided. Pets are not allowed inside the cabin, but are allowed in the area. Tents or RVs are allowed outside.</a:t>
            </a:r>
          </a:p>
        </p:txBody>
      </p:sp>
      <p:sp>
        <p:nvSpPr>
          <p:cNvPr id="157" name="Picnic table  Outdoor grill  Fire ring  Water hookup…"/>
          <p:cNvSpPr txBox="1"/>
          <p:nvPr>
            <p:ph type="sldNum" sz="quarter" idx="4294967295"/>
          </p:nvPr>
        </p:nvSpPr>
        <p:spPr>
          <a:xfrm>
            <a:off x="792316" y="5532609"/>
            <a:ext cx="10607367" cy="903405"/>
          </a:xfrm>
          <a:prstGeom prst="rect">
            <a:avLst/>
          </a:prstGeom>
          <a:extLst>
            <a:ext uri="{C572A759-6A51-4108-AA02-DFA0A04FC94B}">
              <ma14:wrappingTextBoxFlag xmlns:ma14="http://schemas.microsoft.com/office/mac/drawingml/2011/main" val="1"/>
            </a:ext>
          </a:extLst>
        </p:spPr>
        <p:txBody>
          <a:bodyPr wrap="square"/>
          <a:lstStyle/>
          <a:p>
            <a:pPr algn="l">
              <a:lnSpc>
                <a:spcPct val="90000"/>
              </a:lnSpc>
              <a:spcBef>
                <a:spcPts val="1000"/>
              </a:spcBef>
              <a:defRPr sz="2500">
                <a:solidFill>
                  <a:srgbClr val="FFFFFF"/>
                </a:solidFill>
              </a:defRPr>
            </a:pPr>
            <a:fld id="{86CB4B4D-7CA3-9044-876B-883B54F8677D}" type="slidenum"/>
          </a:p>
          <a:p>
            <a:pPr algn="l">
              <a:lnSpc>
                <a:spcPct val="90000"/>
              </a:lnSpc>
              <a:spcBef>
                <a:spcPts val="1000"/>
              </a:spcBef>
              <a:defRPr sz="2500">
                <a:solidFill>
                  <a:srgbClr val="FFFFFF"/>
                </a:solidFill>
              </a:defRPr>
            </a:pPr>
            <a:r>
              <a:t>Sewer hookup	Electricity		30 amp hookup	No pets in cabins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IMG_3367.png" descr="IMG_3367.png"/>
          <p:cNvPicPr>
            <a:picLocks noChangeAspect="1"/>
          </p:cNvPicPr>
          <p:nvPr/>
        </p:nvPicPr>
        <p:blipFill>
          <a:blip r:embed="rId2">
            <a:alphaModFix amt="10045"/>
            <a:extLst/>
          </a:blip>
          <a:stretch>
            <a:fillRect/>
          </a:stretch>
        </p:blipFill>
        <p:spPr>
          <a:xfrm>
            <a:off x="2834204" y="167204"/>
            <a:ext cx="6523592" cy="6523592"/>
          </a:xfrm>
          <a:prstGeom prst="rect">
            <a:avLst/>
          </a:prstGeom>
          <a:ln w="12700">
            <a:miter lim="400000"/>
          </a:ln>
        </p:spPr>
      </p:pic>
      <p:sp>
        <p:nvSpPr>
          <p:cNvPr id="160" name="TextBox 9"/>
          <p:cNvSpPr txBox="1"/>
          <p:nvPr/>
        </p:nvSpPr>
        <p:spPr>
          <a:xfrm>
            <a:off x="4767494" y="1011825"/>
            <a:ext cx="2657012"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5000"/>
            </a:lvl1pPr>
          </a:lstStyle>
          <a:p>
            <a:pPr/>
            <a:r>
              <a:t>Erik</a:t>
            </a:r>
          </a:p>
        </p:txBody>
      </p:sp>
      <p:sp>
        <p:nvSpPr>
          <p:cNvPr id="161" name="TextBox 10"/>
          <p:cNvSpPr txBox="1"/>
          <p:nvPr/>
        </p:nvSpPr>
        <p:spPr>
          <a:xfrm>
            <a:off x="4475986" y="4794147"/>
            <a:ext cx="3240028"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5000"/>
            </a:lvl1pPr>
          </a:lstStyle>
          <a:p>
            <a:pPr/>
            <a:r>
              <a:t>Members</a:t>
            </a:r>
          </a:p>
        </p:txBody>
      </p:sp>
      <p:pic>
        <p:nvPicPr>
          <p:cNvPr id="162" name="IMG_3353.jpeg" descr="IMG_3353.jpeg"/>
          <p:cNvPicPr>
            <a:picLocks noChangeAspect="1"/>
          </p:cNvPicPr>
          <p:nvPr/>
        </p:nvPicPr>
        <p:blipFill>
          <a:blip r:embed="rId3">
            <a:extLst/>
          </a:blip>
          <a:stretch>
            <a:fillRect/>
          </a:stretch>
        </p:blipFill>
        <p:spPr>
          <a:xfrm>
            <a:off x="8669501" y="4781540"/>
            <a:ext cx="3382840" cy="1902848"/>
          </a:xfrm>
          <a:prstGeom prst="rect">
            <a:avLst/>
          </a:prstGeom>
          <a:ln w="12700">
            <a:miter lim="400000"/>
          </a:ln>
        </p:spPr>
      </p:pic>
      <p:sp>
        <p:nvSpPr>
          <p:cNvPr id="163" name="Greg"/>
          <p:cNvSpPr txBox="1"/>
          <p:nvPr/>
        </p:nvSpPr>
        <p:spPr>
          <a:xfrm>
            <a:off x="5302889" y="2272599"/>
            <a:ext cx="1586222" cy="853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5000"/>
            </a:lvl1pPr>
          </a:lstStyle>
          <a:p>
            <a:pPr/>
            <a:r>
              <a:t>Greg</a:t>
            </a:r>
          </a:p>
        </p:txBody>
      </p:sp>
      <p:sp>
        <p:nvSpPr>
          <p:cNvPr id="164" name="Chris"/>
          <p:cNvSpPr txBox="1"/>
          <p:nvPr/>
        </p:nvSpPr>
        <p:spPr>
          <a:xfrm>
            <a:off x="5163025" y="3533373"/>
            <a:ext cx="1865950"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5000"/>
            </a:lvl1pPr>
          </a:lstStyle>
          <a:p>
            <a:pPr/>
            <a:r>
              <a:t>Chris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4" grpId="2"/>
      <p:bldP build="whole" bldLvl="1" animBg="1" rev="0" advAuto="0" spid="161" grpId="3"/>
      <p:bldP build="whole" bldLvl="1" animBg="1" rev="0" advAuto="0" spid="163"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IMG_3367.png" descr="IMG_3367.png"/>
          <p:cNvPicPr>
            <a:picLocks noChangeAspect="1"/>
          </p:cNvPicPr>
          <p:nvPr/>
        </p:nvPicPr>
        <p:blipFill>
          <a:blip r:embed="rId2">
            <a:alphaModFix amt="10045"/>
            <a:extLst/>
          </a:blip>
          <a:stretch>
            <a:fillRect/>
          </a:stretch>
        </p:blipFill>
        <p:spPr>
          <a:xfrm>
            <a:off x="2834204" y="167204"/>
            <a:ext cx="6523592" cy="6523592"/>
          </a:xfrm>
          <a:prstGeom prst="rect">
            <a:avLst/>
          </a:prstGeom>
          <a:ln w="12700">
            <a:miter lim="400000"/>
          </a:ln>
        </p:spPr>
      </p:pic>
      <p:sp>
        <p:nvSpPr>
          <p:cNvPr id="167" name="TextBox 14"/>
          <p:cNvSpPr txBox="1"/>
          <p:nvPr/>
        </p:nvSpPr>
        <p:spPr>
          <a:xfrm>
            <a:off x="3094163" y="7852"/>
            <a:ext cx="6003674"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5000"/>
            </a:lvl1pPr>
          </a:lstStyle>
          <a:p>
            <a:pPr/>
            <a:r>
              <a:t>Motion To Adjourn</a:t>
            </a:r>
          </a:p>
        </p:txBody>
      </p:sp>
      <p:pic>
        <p:nvPicPr>
          <p:cNvPr id="168" name="Image" descr="Image"/>
          <p:cNvPicPr>
            <a:picLocks noChangeAspect="1"/>
          </p:cNvPicPr>
          <p:nvPr/>
        </p:nvPicPr>
        <p:blipFill>
          <a:blip r:embed="rId3">
            <a:extLst/>
          </a:blip>
          <a:stretch>
            <a:fillRect/>
          </a:stretch>
        </p:blipFill>
        <p:spPr>
          <a:xfrm>
            <a:off x="2023605" y="1148458"/>
            <a:ext cx="8144790" cy="456108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7"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 name="IMG_3367.png" descr="IMG_3367.png"/>
          <p:cNvPicPr>
            <a:picLocks noChangeAspect="1"/>
          </p:cNvPicPr>
          <p:nvPr/>
        </p:nvPicPr>
        <p:blipFill>
          <a:blip r:embed="rId2">
            <a:alphaModFix amt="5479"/>
            <a:extLst/>
          </a:blip>
          <a:stretch>
            <a:fillRect/>
          </a:stretch>
        </p:blipFill>
        <p:spPr>
          <a:xfrm>
            <a:off x="2834204" y="167204"/>
            <a:ext cx="6523592" cy="6523592"/>
          </a:xfrm>
          <a:prstGeom prst="rect">
            <a:avLst/>
          </a:prstGeom>
          <a:ln w="12700">
            <a:miter lim="400000"/>
          </a:ln>
        </p:spPr>
      </p:pic>
      <p:sp>
        <p:nvSpPr>
          <p:cNvPr id="97" name="TextBox 6"/>
          <p:cNvSpPr txBox="1"/>
          <p:nvPr/>
        </p:nvSpPr>
        <p:spPr>
          <a:xfrm>
            <a:off x="2725703" y="2926080"/>
            <a:ext cx="6740594"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August 9, 2023</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IMG_3367.png" descr="IMG_3367.png"/>
          <p:cNvPicPr>
            <a:picLocks noChangeAspect="1"/>
          </p:cNvPicPr>
          <p:nvPr/>
        </p:nvPicPr>
        <p:blipFill>
          <a:blip r:embed="rId2">
            <a:alphaModFix amt="10273"/>
            <a:extLst/>
          </a:blip>
          <a:stretch>
            <a:fillRect/>
          </a:stretch>
        </p:blipFill>
        <p:spPr>
          <a:xfrm>
            <a:off x="2834204" y="167204"/>
            <a:ext cx="6523592" cy="6523592"/>
          </a:xfrm>
          <a:prstGeom prst="rect">
            <a:avLst/>
          </a:prstGeom>
          <a:ln w="12700">
            <a:miter lim="400000"/>
          </a:ln>
        </p:spPr>
      </p:pic>
      <p:sp>
        <p:nvSpPr>
          <p:cNvPr id="100" name="TextBox 1"/>
          <p:cNvSpPr txBox="1"/>
          <p:nvPr/>
        </p:nvSpPr>
        <p:spPr>
          <a:xfrm>
            <a:off x="3334338" y="2926079"/>
            <a:ext cx="5523324"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Introductions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2" name="IMG_3367.png" descr="IMG_3367.png"/>
          <p:cNvPicPr>
            <a:picLocks noChangeAspect="1"/>
          </p:cNvPicPr>
          <p:nvPr/>
        </p:nvPicPr>
        <p:blipFill>
          <a:blip r:embed="rId2">
            <a:alphaModFix amt="10273"/>
            <a:extLst/>
          </a:blip>
          <a:stretch>
            <a:fillRect/>
          </a:stretch>
        </p:blipFill>
        <p:spPr>
          <a:xfrm>
            <a:off x="2834204" y="167204"/>
            <a:ext cx="6523592" cy="6523592"/>
          </a:xfrm>
          <a:prstGeom prst="rect">
            <a:avLst/>
          </a:prstGeom>
          <a:ln w="12700">
            <a:miter lim="400000"/>
          </a:ln>
        </p:spPr>
      </p:pic>
      <p:sp>
        <p:nvSpPr>
          <p:cNvPr id="103" name="TextBox 1"/>
          <p:cNvSpPr txBox="1"/>
          <p:nvPr/>
        </p:nvSpPr>
        <p:spPr>
          <a:xfrm>
            <a:off x="2857063" y="2926079"/>
            <a:ext cx="6477874"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Member Updates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5" name="IMG_3367.png" descr="IMG_3367.png"/>
          <p:cNvPicPr>
            <a:picLocks noChangeAspect="1"/>
          </p:cNvPicPr>
          <p:nvPr/>
        </p:nvPicPr>
        <p:blipFill>
          <a:blip r:embed="rId2">
            <a:alphaModFix amt="10045"/>
            <a:extLst/>
          </a:blip>
          <a:stretch>
            <a:fillRect/>
          </a:stretch>
        </p:blipFill>
        <p:spPr>
          <a:xfrm>
            <a:off x="2834204" y="167204"/>
            <a:ext cx="6523592" cy="6523592"/>
          </a:xfrm>
          <a:prstGeom prst="rect">
            <a:avLst/>
          </a:prstGeom>
          <a:ln w="12700">
            <a:miter lim="400000"/>
          </a:ln>
        </p:spPr>
      </p:pic>
      <p:sp>
        <p:nvSpPr>
          <p:cNvPr id="106" name="TextBox 1"/>
          <p:cNvSpPr txBox="1"/>
          <p:nvPr/>
        </p:nvSpPr>
        <p:spPr>
          <a:xfrm>
            <a:off x="4490729" y="2926079"/>
            <a:ext cx="3210542"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Minutes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8" name="IMG_3367.png" descr="IMG_3367.png"/>
          <p:cNvPicPr>
            <a:picLocks noChangeAspect="1"/>
          </p:cNvPicPr>
          <p:nvPr/>
        </p:nvPicPr>
        <p:blipFill>
          <a:blip r:embed="rId2">
            <a:alphaModFix amt="9589"/>
            <a:extLst/>
          </a:blip>
          <a:stretch>
            <a:fillRect/>
          </a:stretch>
        </p:blipFill>
        <p:spPr>
          <a:xfrm>
            <a:off x="2834204" y="167204"/>
            <a:ext cx="6523592" cy="6523592"/>
          </a:xfrm>
          <a:prstGeom prst="rect">
            <a:avLst/>
          </a:prstGeom>
          <a:ln w="12700">
            <a:miter lim="400000"/>
          </a:ln>
        </p:spPr>
      </p:pic>
      <p:sp>
        <p:nvSpPr>
          <p:cNvPr id="109" name="TextBox 1"/>
          <p:cNvSpPr txBox="1"/>
          <p:nvPr/>
        </p:nvSpPr>
        <p:spPr>
          <a:xfrm>
            <a:off x="2379615" y="2926079"/>
            <a:ext cx="7432770"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Treasurer’s Report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IMG_3367.png" descr="IMG_3367.png"/>
          <p:cNvPicPr>
            <a:picLocks noChangeAspect="1"/>
          </p:cNvPicPr>
          <p:nvPr/>
        </p:nvPicPr>
        <p:blipFill>
          <a:blip r:embed="rId2">
            <a:alphaModFix amt="9589"/>
            <a:extLst/>
          </a:blip>
          <a:stretch>
            <a:fillRect/>
          </a:stretch>
        </p:blipFill>
        <p:spPr>
          <a:xfrm>
            <a:off x="2834204" y="167204"/>
            <a:ext cx="6523592" cy="6523592"/>
          </a:xfrm>
          <a:prstGeom prst="rect">
            <a:avLst/>
          </a:prstGeom>
          <a:ln w="12700">
            <a:miter lim="400000"/>
          </a:ln>
        </p:spPr>
      </p:pic>
      <p:sp>
        <p:nvSpPr>
          <p:cNvPr id="112" name="TextBox 1"/>
          <p:cNvSpPr txBox="1"/>
          <p:nvPr/>
        </p:nvSpPr>
        <p:spPr>
          <a:xfrm>
            <a:off x="3147609" y="2926079"/>
            <a:ext cx="5896782"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C.E.R.T Update</a:t>
            </a:r>
          </a:p>
        </p:txBody>
      </p:sp>
      <p:pic>
        <p:nvPicPr>
          <p:cNvPr id="113" name="IMG_3412.jpeg" descr="IMG_3412.jpeg"/>
          <p:cNvPicPr>
            <a:picLocks noChangeAspect="1"/>
          </p:cNvPicPr>
          <p:nvPr/>
        </p:nvPicPr>
        <p:blipFill>
          <a:blip r:embed="rId3">
            <a:alphaModFix amt="9817"/>
            <a:extLst/>
          </a:blip>
          <a:stretch>
            <a:fillRect/>
          </a:stretch>
        </p:blipFill>
        <p:spPr>
          <a:xfrm>
            <a:off x="1512246" y="796438"/>
            <a:ext cx="9167508" cy="526512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xit" nodeType="afterEffect" presetID="10" grpId="1" fill="hold">
                                  <p:stCondLst>
                                    <p:cond delay="0"/>
                                  </p:stCondLst>
                                  <p:iterate type="el" backwards="0">
                                    <p:tmAbs val="0"/>
                                  </p:iterate>
                                  <p:childTnLst>
                                    <p:animEffect filter="fade" transition="out">
                                      <p:cBhvr>
                                        <p:cTn id="6" dur="1500" fill="hold"/>
                                        <p:tgtEl>
                                          <p:spTgt spid="111"/>
                                        </p:tgtEl>
                                      </p:cBhvr>
                                    </p:animEffect>
                                    <p:set>
                                      <p:cBhvr>
                                        <p:cTn id="7" fill="hold">
                                          <p:stCondLst>
                                            <p:cond delay="1499"/>
                                          </p:stCondLst>
                                        </p:cTn>
                                        <p:tgtEl>
                                          <p:spTgt spid="111"/>
                                        </p:tgtEl>
                                        <p:attrNameLst>
                                          <p:attrName>style.visibility</p:attrName>
                                        </p:attrNameLst>
                                      </p:cBhvr>
                                      <p:to>
                                        <p:strVal val="hidden"/>
                                      </p:to>
                                    </p:set>
                                  </p:childTnLst>
                                </p:cTn>
                              </p:par>
                            </p:childTnLst>
                          </p:cTn>
                        </p:par>
                        <p:par>
                          <p:cTn id="8" fill="hold">
                            <p:stCondLst>
                              <p:cond delay="1500"/>
                            </p:stCondLst>
                            <p:childTnLst>
                              <p:par>
                                <p:cTn id="9" presetClass="entr" nodeType="afterEffect" presetID="10" grpId="2" fill="hold">
                                  <p:stCondLst>
                                    <p:cond delay="0"/>
                                  </p:stCondLst>
                                  <p:iterate type="el" backwards="0">
                                    <p:tmAbs val="0"/>
                                  </p:iterate>
                                  <p:childTnLst>
                                    <p:set>
                                      <p:cBhvr>
                                        <p:cTn id="10" fill="hold"/>
                                        <p:tgtEl>
                                          <p:spTgt spid="113"/>
                                        </p:tgtEl>
                                        <p:attrNameLst>
                                          <p:attrName>style.visibility</p:attrName>
                                        </p:attrNameLst>
                                      </p:cBhvr>
                                      <p:to>
                                        <p:strVal val="visible"/>
                                      </p:to>
                                    </p:set>
                                    <p:animEffect filter="fade" transition="in">
                                      <p:cBhvr>
                                        <p:cTn id="11" dur="3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1" grpId="1"/>
      <p:bldP build="whole" bldLvl="1" animBg="1" rev="0" advAuto="0" spid="113"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IMG_3412.jpeg" descr="IMG_3412.jpeg"/>
          <p:cNvPicPr>
            <a:picLocks noChangeAspect="1"/>
          </p:cNvPicPr>
          <p:nvPr/>
        </p:nvPicPr>
        <p:blipFill>
          <a:blip r:embed="rId2">
            <a:alphaModFix amt="9817"/>
            <a:extLst/>
          </a:blip>
          <a:stretch>
            <a:fillRect/>
          </a:stretch>
        </p:blipFill>
        <p:spPr>
          <a:xfrm>
            <a:off x="1512246" y="796438"/>
            <a:ext cx="9167508" cy="5265124"/>
          </a:xfrm>
          <a:prstGeom prst="rect">
            <a:avLst/>
          </a:prstGeom>
          <a:ln w="12700">
            <a:miter lim="400000"/>
          </a:ln>
        </p:spPr>
      </p:pic>
      <p:sp>
        <p:nvSpPr>
          <p:cNvPr id="116" name="TextBox 1"/>
          <p:cNvSpPr txBox="1"/>
          <p:nvPr/>
        </p:nvSpPr>
        <p:spPr>
          <a:xfrm>
            <a:off x="2504154" y="217346"/>
            <a:ext cx="7183692"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C.E.R.T Radio Shirt</a:t>
            </a:r>
          </a:p>
        </p:txBody>
      </p:sp>
      <p:pic>
        <p:nvPicPr>
          <p:cNvPr id="117" name="IMG_3414.jpeg" descr="IMG_3414.jpeg"/>
          <p:cNvPicPr>
            <a:picLocks noChangeAspect="1"/>
          </p:cNvPicPr>
          <p:nvPr/>
        </p:nvPicPr>
        <p:blipFill>
          <a:blip r:embed="rId3">
            <a:extLst/>
          </a:blip>
          <a:stretch>
            <a:fillRect/>
          </a:stretch>
        </p:blipFill>
        <p:spPr>
          <a:xfrm>
            <a:off x="397991" y="1810836"/>
            <a:ext cx="4317209" cy="3236328"/>
          </a:xfrm>
          <a:prstGeom prst="rect">
            <a:avLst/>
          </a:prstGeom>
          <a:ln w="12700">
            <a:miter lim="400000"/>
          </a:ln>
        </p:spPr>
      </p:pic>
      <p:graphicFrame>
        <p:nvGraphicFramePr>
          <p:cNvPr id="118" name="Table 1"/>
          <p:cNvGraphicFramePr/>
          <p:nvPr/>
        </p:nvGraphicFramePr>
        <p:xfrm>
          <a:off x="4884816" y="1561820"/>
          <a:ext cx="6849396" cy="3745173"/>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1920117"/>
                <a:gridCol w="1294176"/>
                <a:gridCol w="1253298"/>
                <a:gridCol w="1237506"/>
                <a:gridCol w="1230026"/>
              </a:tblGrid>
              <a:tr h="927757">
                <a:tc>
                  <a:txBody>
                    <a:bodyPr/>
                    <a:lstStyle/>
                    <a:p>
                      <a:pPr algn="ctr">
                        <a:defRPr b="0" sz="1800">
                          <a:solidFill>
                            <a:srgbClr val="000000"/>
                          </a:solidFill>
                        </a:defRPr>
                      </a:pPr>
                      <a:r>
                        <a:rPr b="1" sz="1300">
                          <a:solidFill>
                            <a:srgbClr val="BAE936"/>
                          </a:solidFill>
                          <a:latin typeface="Helvetica"/>
                          <a:ea typeface="Helvetica"/>
                          <a:cs typeface="Helvetica"/>
                          <a:sym typeface="Helvetica"/>
                        </a:rPr>
                        <a:t>EULESS
CERT
COMMUNICATIONS</a:t>
                      </a:r>
                    </a:p>
                  </a:txBody>
                  <a:tcPr marL="0" marR="0" marT="0" marB="0" anchor="ctr" anchorCtr="0" horzOverflow="overflow">
                    <a:solidFill>
                      <a:srgbClr val="949599"/>
                    </a:solidFill>
                  </a:tcPr>
                </a:tc>
                <a:tc>
                  <a:txBody>
                    <a:bodyPr/>
                    <a:lstStyle/>
                    <a:p>
                      <a:pPr algn="ctr">
                        <a:defRPr b="0" sz="1800">
                          <a:solidFill>
                            <a:srgbClr val="000000"/>
                          </a:solidFill>
                        </a:defRPr>
                      </a:pPr>
                      <a:r>
                        <a:rPr b="1">
                          <a:solidFill>
                            <a:srgbClr val="BAE936"/>
                          </a:solidFill>
                          <a:latin typeface="Helvetica"/>
                          <a:ea typeface="Helvetica"/>
                          <a:cs typeface="Helvetica"/>
                          <a:sym typeface="Helvetica"/>
                        </a:rPr>
                        <a:t>No Pocket
10 and Up</a:t>
                      </a:r>
                    </a:p>
                  </a:txBody>
                  <a:tcPr marL="0" marR="0" marT="0" marB="0" anchor="ctr" anchorCtr="0" horzOverflow="overflow">
                    <a:solidFill>
                      <a:srgbClr val="949599"/>
                    </a:solidFill>
                  </a:tcPr>
                </a:tc>
                <a:tc>
                  <a:txBody>
                    <a:bodyPr/>
                    <a:lstStyle/>
                    <a:p>
                      <a:pPr algn="ctr">
                        <a:defRPr b="0" sz="1800">
                          <a:solidFill>
                            <a:srgbClr val="000000"/>
                          </a:solidFill>
                        </a:defRPr>
                      </a:pPr>
                      <a:r>
                        <a:rPr b="1">
                          <a:solidFill>
                            <a:srgbClr val="BAE936"/>
                          </a:solidFill>
                          <a:latin typeface="Helvetica"/>
                          <a:ea typeface="Helvetica"/>
                          <a:cs typeface="Helvetica"/>
                          <a:sym typeface="Helvetica"/>
                        </a:rPr>
                        <a:t>Pocket
10 and Up</a:t>
                      </a:r>
                    </a:p>
                  </a:txBody>
                  <a:tcPr marL="0" marR="0" marT="0" marB="0" anchor="ctr" anchorCtr="0" horzOverflow="overflow">
                    <a:solidFill>
                      <a:srgbClr val="949599"/>
                    </a:solidFill>
                  </a:tcPr>
                </a:tc>
                <a:tc>
                  <a:txBody>
                    <a:bodyPr/>
                    <a:lstStyle/>
                    <a:p>
                      <a:pPr algn="ctr">
                        <a:defRPr b="0" sz="1800">
                          <a:solidFill>
                            <a:srgbClr val="000000"/>
                          </a:solidFill>
                        </a:defRPr>
                      </a:pPr>
                      <a:r>
                        <a:rPr b="1">
                          <a:solidFill>
                            <a:srgbClr val="BAE936"/>
                          </a:solidFill>
                          <a:latin typeface="Helvetica"/>
                          <a:ea typeface="Helvetica"/>
                          <a:cs typeface="Helvetica"/>
                          <a:sym typeface="Helvetica"/>
                        </a:rPr>
                        <a:t>No Pocket
20 and Up</a:t>
                      </a:r>
                    </a:p>
                  </a:txBody>
                  <a:tcPr marL="0" marR="0" marT="0" marB="0" anchor="ctr" anchorCtr="0" horzOverflow="overflow">
                    <a:solidFill>
                      <a:srgbClr val="949599"/>
                    </a:solidFill>
                  </a:tcPr>
                </a:tc>
                <a:tc>
                  <a:txBody>
                    <a:bodyPr/>
                    <a:lstStyle/>
                    <a:p>
                      <a:pPr algn="ctr">
                        <a:defRPr b="0" sz="1800">
                          <a:solidFill>
                            <a:srgbClr val="000000"/>
                          </a:solidFill>
                        </a:defRPr>
                      </a:pPr>
                      <a:r>
                        <a:rPr b="1">
                          <a:solidFill>
                            <a:srgbClr val="BAE936"/>
                          </a:solidFill>
                          <a:latin typeface="Helvetica"/>
                          <a:ea typeface="Helvetica"/>
                          <a:cs typeface="Helvetica"/>
                          <a:sym typeface="Helvetica"/>
                        </a:rPr>
                        <a:t>Pocket
20 and Up</a:t>
                      </a:r>
                    </a:p>
                  </a:txBody>
                  <a:tcPr marL="0" marR="0" marT="0" marB="0" anchor="ctr" anchorCtr="0" horzOverflow="overflow">
                    <a:solidFill>
                      <a:srgbClr val="949599"/>
                    </a:solidFill>
                  </a:tcPr>
                </a:tc>
              </a:tr>
              <a:tr h="701650">
                <a:tc>
                  <a:txBody>
                    <a:bodyPr/>
                    <a:lstStyle/>
                    <a:p>
                      <a:pPr algn="ctr">
                        <a:defRPr b="0" sz="1800">
                          <a:solidFill>
                            <a:srgbClr val="000000"/>
                          </a:solidFill>
                        </a:defRPr>
                      </a:pPr>
                      <a:r>
                        <a:rPr b="1">
                          <a:solidFill>
                            <a:srgbClr val="BAE936"/>
                          </a:solidFill>
                          <a:latin typeface="Helvetica"/>
                          <a:ea typeface="Helvetica"/>
                          <a:cs typeface="Helvetica"/>
                          <a:sym typeface="Helvetica"/>
                        </a:rPr>
                        <a:t>S-XL</a:t>
                      </a:r>
                    </a:p>
                  </a:txBody>
                  <a:tcPr marL="0" marR="0" marT="0" marB="0" anchor="ctr" anchorCtr="0" horzOverflow="overflow">
                    <a:solidFill>
                      <a:srgbClr val="949599"/>
                    </a:solidFill>
                  </a:tcPr>
                </a:tc>
                <a:tc>
                  <a:txBody>
                    <a:bodyPr/>
                    <a:lstStyle/>
                    <a:p>
                      <a:pPr algn="ctr">
                        <a:defRPr sz="1800"/>
                      </a:pPr>
                      <a:r>
                        <a:rPr>
                          <a:latin typeface="Helvetica"/>
                          <a:ea typeface="Helvetica"/>
                          <a:cs typeface="Helvetica"/>
                          <a:sym typeface="Helvetica"/>
                        </a:rPr>
                        <a:t>$20.50</a:t>
                      </a:r>
                    </a:p>
                  </a:txBody>
                  <a:tcPr marL="0" marR="0" marT="0" marB="0" anchor="ctr" anchorCtr="0" horzOverflow="overflow">
                    <a:solidFill>
                      <a:srgbClr val="ADADAD"/>
                    </a:solidFill>
                  </a:tcPr>
                </a:tc>
                <a:tc>
                  <a:txBody>
                    <a:bodyPr/>
                    <a:lstStyle/>
                    <a:p>
                      <a:pPr algn="ctr">
                        <a:defRPr sz="1800"/>
                      </a:pPr>
                      <a:r>
                        <a:rPr>
                          <a:latin typeface="Helvetica"/>
                          <a:ea typeface="Helvetica"/>
                          <a:cs typeface="Helvetica"/>
                          <a:sym typeface="Helvetica"/>
                        </a:rPr>
                        <a:t>$26.50</a:t>
                      </a:r>
                    </a:p>
                  </a:txBody>
                  <a:tcPr marL="0" marR="0" marT="0" marB="0" anchor="ctr" anchorCtr="0" horzOverflow="overflow">
                    <a:solidFill>
                      <a:srgbClr val="ADADAD"/>
                    </a:solidFill>
                  </a:tcPr>
                </a:tc>
                <a:tc>
                  <a:txBody>
                    <a:bodyPr/>
                    <a:lstStyle/>
                    <a:p>
                      <a:pPr algn="ctr">
                        <a:defRPr sz="1800"/>
                      </a:pPr>
                      <a:r>
                        <a:rPr>
                          <a:latin typeface="Helvetica"/>
                          <a:ea typeface="Helvetica"/>
                          <a:cs typeface="Helvetica"/>
                          <a:sym typeface="Helvetica"/>
                        </a:rPr>
                        <a:t>$17.00</a:t>
                      </a:r>
                    </a:p>
                  </a:txBody>
                  <a:tcPr marL="0" marR="0" marT="0" marB="0" anchor="ctr" anchorCtr="0" horzOverflow="overflow">
                    <a:solidFill>
                      <a:srgbClr val="ADADAD"/>
                    </a:solidFill>
                  </a:tcPr>
                </a:tc>
                <a:tc>
                  <a:txBody>
                    <a:bodyPr/>
                    <a:lstStyle/>
                    <a:p>
                      <a:pPr algn="ctr">
                        <a:defRPr sz="1800"/>
                      </a:pPr>
                      <a:r>
                        <a:rPr>
                          <a:latin typeface="Helvetica"/>
                          <a:ea typeface="Helvetica"/>
                          <a:cs typeface="Helvetica"/>
                          <a:sym typeface="Helvetica"/>
                        </a:rPr>
                        <a:t>$23.00</a:t>
                      </a:r>
                    </a:p>
                  </a:txBody>
                  <a:tcPr marL="0" marR="0" marT="0" marB="0" anchor="ctr" anchorCtr="0" horzOverflow="overflow">
                    <a:solidFill>
                      <a:srgbClr val="ADADAD"/>
                    </a:solidFill>
                  </a:tcPr>
                </a:tc>
              </a:tr>
              <a:tr h="701650">
                <a:tc>
                  <a:txBody>
                    <a:bodyPr/>
                    <a:lstStyle/>
                    <a:p>
                      <a:pPr algn="ctr">
                        <a:defRPr b="0" sz="1800">
                          <a:solidFill>
                            <a:srgbClr val="000000"/>
                          </a:solidFill>
                        </a:defRPr>
                      </a:pPr>
                      <a:r>
                        <a:rPr b="1">
                          <a:solidFill>
                            <a:srgbClr val="BAE936"/>
                          </a:solidFill>
                          <a:latin typeface="Helvetica"/>
                          <a:ea typeface="Helvetica"/>
                          <a:cs typeface="Helvetica"/>
                          <a:sym typeface="Helvetica"/>
                        </a:rPr>
                        <a:t>XXL</a:t>
                      </a:r>
                    </a:p>
                  </a:txBody>
                  <a:tcPr marL="0" marR="0" marT="0" marB="0" anchor="ctr" anchorCtr="0" horzOverflow="overflow">
                    <a:solidFill>
                      <a:srgbClr val="949599"/>
                    </a:solidFill>
                  </a:tcPr>
                </a:tc>
                <a:tc>
                  <a:txBody>
                    <a:bodyPr/>
                    <a:lstStyle/>
                    <a:p>
                      <a:pPr algn="ctr">
                        <a:defRPr sz="1800"/>
                      </a:pPr>
                      <a:r>
                        <a:rPr>
                          <a:latin typeface="Helvetica"/>
                          <a:ea typeface="Helvetica"/>
                          <a:cs typeface="Helvetica"/>
                          <a:sym typeface="Helvetica"/>
                        </a:rPr>
                        <a:t>$23.50</a:t>
                      </a:r>
                    </a:p>
                  </a:txBody>
                  <a:tcPr marL="0" marR="0" marT="0" marB="0" anchor="ctr" anchorCtr="0" horzOverflow="overflow">
                    <a:solidFill>
                      <a:srgbClr val="ADADAD"/>
                    </a:solidFill>
                  </a:tcPr>
                </a:tc>
                <a:tc>
                  <a:txBody>
                    <a:bodyPr/>
                    <a:lstStyle/>
                    <a:p>
                      <a:pPr algn="ctr">
                        <a:defRPr sz="1800"/>
                      </a:pPr>
                      <a:r>
                        <a:rPr>
                          <a:latin typeface="Helvetica"/>
                          <a:ea typeface="Helvetica"/>
                          <a:cs typeface="Helvetica"/>
                          <a:sym typeface="Helvetica"/>
                        </a:rPr>
                        <a:t>$29.50</a:t>
                      </a:r>
                    </a:p>
                  </a:txBody>
                  <a:tcPr marL="0" marR="0" marT="0" marB="0" anchor="ctr" anchorCtr="0" horzOverflow="overflow">
                    <a:solidFill>
                      <a:srgbClr val="ADADAD"/>
                    </a:solidFill>
                  </a:tcPr>
                </a:tc>
                <a:tc>
                  <a:txBody>
                    <a:bodyPr/>
                    <a:lstStyle/>
                    <a:p>
                      <a:pPr algn="ctr">
                        <a:defRPr sz="1800"/>
                      </a:pPr>
                      <a:r>
                        <a:rPr>
                          <a:latin typeface="Helvetica"/>
                          <a:ea typeface="Helvetica"/>
                          <a:cs typeface="Helvetica"/>
                          <a:sym typeface="Helvetica"/>
                        </a:rPr>
                        <a:t>$20.00</a:t>
                      </a:r>
                    </a:p>
                  </a:txBody>
                  <a:tcPr marL="0" marR="0" marT="0" marB="0" anchor="ctr" anchorCtr="0" horzOverflow="overflow">
                    <a:solidFill>
                      <a:srgbClr val="ADADAD"/>
                    </a:solidFill>
                  </a:tcPr>
                </a:tc>
                <a:tc>
                  <a:txBody>
                    <a:bodyPr/>
                    <a:lstStyle/>
                    <a:p>
                      <a:pPr algn="ctr">
                        <a:defRPr sz="1800"/>
                      </a:pPr>
                      <a:r>
                        <a:rPr>
                          <a:latin typeface="Helvetica"/>
                          <a:ea typeface="Helvetica"/>
                          <a:cs typeface="Helvetica"/>
                          <a:sym typeface="Helvetica"/>
                        </a:rPr>
                        <a:t>$26.00</a:t>
                      </a:r>
                    </a:p>
                  </a:txBody>
                  <a:tcPr marL="0" marR="0" marT="0" marB="0" anchor="ctr" anchorCtr="0" horzOverflow="overflow">
                    <a:solidFill>
                      <a:srgbClr val="ADADAD"/>
                    </a:solidFill>
                  </a:tcPr>
                </a:tc>
              </a:tr>
              <a:tr h="701650">
                <a:tc>
                  <a:txBody>
                    <a:bodyPr/>
                    <a:lstStyle/>
                    <a:p>
                      <a:pPr algn="ctr">
                        <a:defRPr b="0" sz="1800">
                          <a:solidFill>
                            <a:srgbClr val="000000"/>
                          </a:solidFill>
                        </a:defRPr>
                      </a:pPr>
                      <a:r>
                        <a:rPr b="1">
                          <a:solidFill>
                            <a:srgbClr val="BAE936"/>
                          </a:solidFill>
                          <a:latin typeface="Helvetica"/>
                          <a:ea typeface="Helvetica"/>
                          <a:cs typeface="Helvetica"/>
                          <a:sym typeface="Helvetica"/>
                        </a:rPr>
                        <a:t>XXXL</a:t>
                      </a:r>
                    </a:p>
                  </a:txBody>
                  <a:tcPr marL="0" marR="0" marT="0" marB="0" anchor="ctr" anchorCtr="0" horzOverflow="overflow">
                    <a:solidFill>
                      <a:srgbClr val="949599"/>
                    </a:solidFill>
                  </a:tcPr>
                </a:tc>
                <a:tc>
                  <a:txBody>
                    <a:bodyPr/>
                    <a:lstStyle/>
                    <a:p>
                      <a:pPr algn="ctr">
                        <a:defRPr sz="1800"/>
                      </a:pPr>
                      <a:r>
                        <a:rPr>
                          <a:latin typeface="Helvetica"/>
                          <a:ea typeface="Helvetica"/>
                          <a:cs typeface="Helvetica"/>
                          <a:sym typeface="Helvetica"/>
                        </a:rPr>
                        <a:t>$24.50</a:t>
                      </a:r>
                    </a:p>
                  </a:txBody>
                  <a:tcPr marL="0" marR="0" marT="0" marB="0" anchor="ctr" anchorCtr="0" horzOverflow="overflow">
                    <a:solidFill>
                      <a:srgbClr val="ADADAD"/>
                    </a:solidFill>
                  </a:tcPr>
                </a:tc>
                <a:tc>
                  <a:txBody>
                    <a:bodyPr/>
                    <a:lstStyle/>
                    <a:p>
                      <a:pPr algn="ctr">
                        <a:defRPr sz="1800"/>
                      </a:pPr>
                      <a:r>
                        <a:rPr>
                          <a:latin typeface="Helvetica"/>
                          <a:ea typeface="Helvetica"/>
                          <a:cs typeface="Helvetica"/>
                          <a:sym typeface="Helvetica"/>
                        </a:rPr>
                        <a:t>$30.50</a:t>
                      </a:r>
                    </a:p>
                  </a:txBody>
                  <a:tcPr marL="0" marR="0" marT="0" marB="0" anchor="ctr" anchorCtr="0" horzOverflow="overflow">
                    <a:solidFill>
                      <a:srgbClr val="ADADAD"/>
                    </a:solidFill>
                  </a:tcPr>
                </a:tc>
                <a:tc>
                  <a:txBody>
                    <a:bodyPr/>
                    <a:lstStyle/>
                    <a:p>
                      <a:pPr algn="ctr">
                        <a:defRPr sz="1800"/>
                      </a:pPr>
                      <a:r>
                        <a:rPr>
                          <a:latin typeface="Helvetica"/>
                          <a:ea typeface="Helvetica"/>
                          <a:cs typeface="Helvetica"/>
                          <a:sym typeface="Helvetica"/>
                        </a:rPr>
                        <a:t>$21.00</a:t>
                      </a:r>
                    </a:p>
                  </a:txBody>
                  <a:tcPr marL="0" marR="0" marT="0" marB="0" anchor="ctr" anchorCtr="0" horzOverflow="overflow">
                    <a:solidFill>
                      <a:srgbClr val="ADADAD"/>
                    </a:solidFill>
                  </a:tcPr>
                </a:tc>
                <a:tc>
                  <a:txBody>
                    <a:bodyPr/>
                    <a:lstStyle/>
                    <a:p>
                      <a:pPr algn="ctr">
                        <a:defRPr sz="1800"/>
                      </a:pPr>
                      <a:r>
                        <a:rPr>
                          <a:latin typeface="Helvetica"/>
                          <a:ea typeface="Helvetica"/>
                          <a:cs typeface="Helvetica"/>
                          <a:sym typeface="Helvetica"/>
                        </a:rPr>
                        <a:t>$27.00</a:t>
                      </a:r>
                    </a:p>
                  </a:txBody>
                  <a:tcPr marL="0" marR="0" marT="0" marB="0" anchor="ctr" anchorCtr="0" horzOverflow="overflow">
                    <a:solidFill>
                      <a:srgbClr val="ADADAD"/>
                    </a:solidFill>
                  </a:tcPr>
                </a:tc>
              </a:tr>
              <a:tr h="701650">
                <a:tc>
                  <a:txBody>
                    <a:bodyPr/>
                    <a:lstStyle/>
                    <a:p>
                      <a:pPr algn="ctr">
                        <a:defRPr b="0" sz="1800">
                          <a:solidFill>
                            <a:srgbClr val="000000"/>
                          </a:solidFill>
                        </a:defRPr>
                      </a:pPr>
                      <a:r>
                        <a:rPr b="1">
                          <a:solidFill>
                            <a:srgbClr val="BAE936"/>
                          </a:solidFill>
                          <a:latin typeface="Helvetica"/>
                          <a:ea typeface="Helvetica"/>
                          <a:cs typeface="Helvetica"/>
                          <a:sym typeface="Helvetica"/>
                        </a:rPr>
                        <a:t>XXXXL</a:t>
                      </a:r>
                    </a:p>
                  </a:txBody>
                  <a:tcPr marL="0" marR="0" marT="0" marB="0" anchor="ctr" anchorCtr="0" horzOverflow="overflow">
                    <a:solidFill>
                      <a:srgbClr val="949599"/>
                    </a:solidFill>
                  </a:tcPr>
                </a:tc>
                <a:tc>
                  <a:txBody>
                    <a:bodyPr/>
                    <a:lstStyle/>
                    <a:p>
                      <a:pPr algn="ctr">
                        <a:defRPr sz="1800"/>
                      </a:pPr>
                      <a:r>
                        <a:rPr>
                          <a:latin typeface="Helvetica"/>
                          <a:ea typeface="Helvetica"/>
                          <a:cs typeface="Helvetica"/>
                          <a:sym typeface="Helvetica"/>
                        </a:rPr>
                        <a:t>$25.50</a:t>
                      </a:r>
                    </a:p>
                  </a:txBody>
                  <a:tcPr marL="0" marR="0" marT="0" marB="0" anchor="ctr" anchorCtr="0" horzOverflow="overflow">
                    <a:solidFill>
                      <a:srgbClr val="ADADAD"/>
                    </a:solidFill>
                  </a:tcPr>
                </a:tc>
                <a:tc>
                  <a:txBody>
                    <a:bodyPr/>
                    <a:lstStyle/>
                    <a:p>
                      <a:pPr algn="ctr">
                        <a:defRPr sz="1800"/>
                      </a:pPr>
                      <a:r>
                        <a:rPr>
                          <a:latin typeface="Helvetica"/>
                          <a:ea typeface="Helvetica"/>
                          <a:cs typeface="Helvetica"/>
                          <a:sym typeface="Helvetica"/>
                        </a:rPr>
                        <a:t>$31.50</a:t>
                      </a:r>
                    </a:p>
                  </a:txBody>
                  <a:tcPr marL="0" marR="0" marT="0" marB="0" anchor="ctr" anchorCtr="0" horzOverflow="overflow">
                    <a:solidFill>
                      <a:srgbClr val="ADADAD"/>
                    </a:solidFill>
                  </a:tcPr>
                </a:tc>
                <a:tc>
                  <a:txBody>
                    <a:bodyPr/>
                    <a:lstStyle/>
                    <a:p>
                      <a:pPr algn="ctr">
                        <a:defRPr sz="1800"/>
                      </a:pPr>
                      <a:r>
                        <a:rPr>
                          <a:latin typeface="Helvetica"/>
                          <a:ea typeface="Helvetica"/>
                          <a:cs typeface="Helvetica"/>
                          <a:sym typeface="Helvetica"/>
                        </a:rPr>
                        <a:t>$22.00</a:t>
                      </a:r>
                    </a:p>
                  </a:txBody>
                  <a:tcPr marL="0" marR="0" marT="0" marB="0" anchor="ctr" anchorCtr="0" horzOverflow="overflow">
                    <a:solidFill>
                      <a:srgbClr val="ADADAD"/>
                    </a:solidFill>
                  </a:tcPr>
                </a:tc>
                <a:tc>
                  <a:txBody>
                    <a:bodyPr/>
                    <a:lstStyle/>
                    <a:p>
                      <a:pPr algn="ctr">
                        <a:defRPr sz="1800"/>
                      </a:pPr>
                      <a:r>
                        <a:rPr>
                          <a:latin typeface="Helvetica"/>
                          <a:ea typeface="Helvetica"/>
                          <a:cs typeface="Helvetica"/>
                          <a:sym typeface="Helvetica"/>
                        </a:rPr>
                        <a:t>$28.00</a:t>
                      </a:r>
                    </a:p>
                  </a:txBody>
                  <a:tcPr marL="0" marR="0" marT="0" marB="0" anchor="ctr" anchorCtr="0" horzOverflow="overflow">
                    <a:solidFill>
                      <a:srgbClr val="ADADAD"/>
                    </a:solidFill>
                  </a:tcPr>
                </a:tc>
              </a:tr>
            </a:tbl>
          </a:graphicData>
        </a:graphic>
      </p:graphicFrame>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0" name="IMG_3367.png" descr="IMG_3367.png"/>
          <p:cNvPicPr>
            <a:picLocks noChangeAspect="1"/>
          </p:cNvPicPr>
          <p:nvPr/>
        </p:nvPicPr>
        <p:blipFill>
          <a:blip r:embed="rId2">
            <a:alphaModFix amt="10045"/>
            <a:extLst/>
          </a:blip>
          <a:stretch>
            <a:fillRect/>
          </a:stretch>
        </p:blipFill>
        <p:spPr>
          <a:xfrm>
            <a:off x="2834204" y="167204"/>
            <a:ext cx="6523592" cy="6523592"/>
          </a:xfrm>
          <a:prstGeom prst="rect">
            <a:avLst/>
          </a:prstGeom>
          <a:ln w="12700">
            <a:miter lim="400000"/>
          </a:ln>
        </p:spPr>
      </p:pic>
      <p:sp>
        <p:nvSpPr>
          <p:cNvPr id="121" name="TextBox 6"/>
          <p:cNvSpPr txBox="1"/>
          <p:nvPr/>
        </p:nvSpPr>
        <p:spPr>
          <a:xfrm>
            <a:off x="2600543" y="2926079"/>
            <a:ext cx="6990915"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Local Happenings</a:t>
            </a:r>
          </a:p>
        </p:txBody>
      </p:sp>
      <p:pic>
        <p:nvPicPr>
          <p:cNvPr id="122" name="IMG_3412.jpeg" descr="IMG_3412.jpeg"/>
          <p:cNvPicPr>
            <a:picLocks noChangeAspect="1"/>
          </p:cNvPicPr>
          <p:nvPr/>
        </p:nvPicPr>
        <p:blipFill>
          <a:blip r:embed="rId3">
            <a:alphaModFix amt="5022"/>
            <a:extLst/>
          </a:blip>
          <a:stretch>
            <a:fillRect/>
          </a:stretch>
        </p:blipFill>
        <p:spPr>
          <a:xfrm>
            <a:off x="1512246" y="796438"/>
            <a:ext cx="9167508" cy="526512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xit" nodeType="afterEffect" presetID="10" grpId="1" fill="hold">
                                  <p:stCondLst>
                                    <p:cond delay="0"/>
                                  </p:stCondLst>
                                  <p:iterate type="el" backwards="0">
                                    <p:tmAbs val="0"/>
                                  </p:iterate>
                                  <p:childTnLst>
                                    <p:animEffect filter="fade" transition="out">
                                      <p:cBhvr>
                                        <p:cTn id="6" dur="1000" fill="hold"/>
                                        <p:tgtEl>
                                          <p:spTgt spid="122"/>
                                        </p:tgtEl>
                                      </p:cBhvr>
                                    </p:animEffect>
                                    <p:set>
                                      <p:cBhvr>
                                        <p:cTn id="7" fill="hold">
                                          <p:stCondLst>
                                            <p:cond delay="999"/>
                                          </p:stCondLst>
                                        </p:cTn>
                                        <p:tgtEl>
                                          <p:spTgt spid="122"/>
                                        </p:tgtEl>
                                        <p:attrNameLst>
                                          <p:attrName>style.visibility</p:attrName>
                                        </p:attrNameLst>
                                      </p:cBhvr>
                                      <p:to>
                                        <p:strVal val="hidden"/>
                                      </p:to>
                                    </p:se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120"/>
                                        </p:tgtEl>
                                        <p:attrNameLst>
                                          <p:attrName>style.visibility</p:attrName>
                                        </p:attrNameLst>
                                      </p:cBhvr>
                                      <p:to>
                                        <p:strVal val="visible"/>
                                      </p:to>
                                    </p:set>
                                    <p:animEffect filter="fade" transition="in">
                                      <p:cBhvr>
                                        <p:cTn id="11" dur="1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2" grpId="1"/>
      <p:bldP build="whole" bldLvl="1" animBg="1" rev="0" advAuto="0" spid="120" grpId="2"/>
    </p:bldLst>
  </p:timing>
</p:sld>
</file>

<file path=ppt/theme/theme1.xml><?xml version="1.0" encoding="utf-8"?>
<a:theme xmlns:a="http://schemas.openxmlformats.org/drawingml/2006/main" xmlns:r="http://schemas.openxmlformats.org/officeDocument/2006/relationships" name="1_Office Theme">
  <a:themeElements>
    <a:clrScheme name="1_Office Theme">
      <a:dk1>
        <a:srgbClr val="203864"/>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Calibri"/>
        <a:ea typeface="Calibri"/>
        <a:cs typeface="Calibri"/>
      </a:majorFont>
      <a:minorFont>
        <a:latin typeface="Arial"/>
        <a:ea typeface="Arial"/>
        <a:cs typeface="Arial"/>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Calibri"/>
        <a:ea typeface="Calibri"/>
        <a:cs typeface="Calibri"/>
      </a:majorFont>
      <a:minorFont>
        <a:latin typeface="Arial"/>
        <a:ea typeface="Arial"/>
        <a:cs typeface="Arial"/>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