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4000" b="1" i="0" u="none" strike="noStrike" cap="none" spc="0" normalizeH="0" baseline="0">
        <a:ln>
          <a:noFill/>
        </a:ln>
        <a:solidFill>
          <a:srgbClr val="FFFFFF"/>
        </a:solidFill>
        <a:effectLst/>
        <a:uFillTx/>
        <a:latin typeface="Helvetica"/>
        <a:ea typeface="Helvetica"/>
        <a:cs typeface="Helvetica"/>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4000" b="1" i="0" u="none" strike="noStrike" cap="none" spc="0" normalizeH="0" baseline="0">
        <a:ln>
          <a:noFill/>
        </a:ln>
        <a:solidFill>
          <a:srgbClr val="FFFFFF"/>
        </a:solidFill>
        <a:effectLst/>
        <a:uFillTx/>
        <a:latin typeface="Helvetica"/>
        <a:ea typeface="Helvetica"/>
        <a:cs typeface="Helvetica"/>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4000" b="1" i="0" u="none" strike="noStrike" cap="none" spc="0" normalizeH="0" baseline="0">
        <a:ln>
          <a:noFill/>
        </a:ln>
        <a:solidFill>
          <a:srgbClr val="FFFFFF"/>
        </a:solidFill>
        <a:effectLst/>
        <a:uFillTx/>
        <a:latin typeface="Helvetica"/>
        <a:ea typeface="Helvetica"/>
        <a:cs typeface="Helvetica"/>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4000" b="1" i="0" u="none" strike="noStrike" cap="none" spc="0" normalizeH="0" baseline="0">
        <a:ln>
          <a:noFill/>
        </a:ln>
        <a:solidFill>
          <a:srgbClr val="FFFFFF"/>
        </a:solidFill>
        <a:effectLst/>
        <a:uFillTx/>
        <a:latin typeface="Helvetica"/>
        <a:ea typeface="Helvetica"/>
        <a:cs typeface="Helvetica"/>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4000" b="1" i="0" u="none" strike="noStrike" cap="none" spc="0" normalizeH="0" baseline="0">
        <a:ln>
          <a:noFill/>
        </a:ln>
        <a:solidFill>
          <a:srgbClr val="FFFFFF"/>
        </a:solidFill>
        <a:effectLst/>
        <a:uFillTx/>
        <a:latin typeface="Helvetica"/>
        <a:ea typeface="Helvetica"/>
        <a:cs typeface="Helvetica"/>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4000" b="1" i="0" u="none" strike="noStrike" cap="none" spc="0" normalizeH="0" baseline="0">
        <a:ln>
          <a:noFill/>
        </a:ln>
        <a:solidFill>
          <a:srgbClr val="FFFFFF"/>
        </a:solidFill>
        <a:effectLst/>
        <a:uFillTx/>
        <a:latin typeface="Helvetica"/>
        <a:ea typeface="Helvetica"/>
        <a:cs typeface="Helvetica"/>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4000" b="1" i="0" u="none" strike="noStrike" cap="none" spc="0" normalizeH="0" baseline="0">
        <a:ln>
          <a:noFill/>
        </a:ln>
        <a:solidFill>
          <a:srgbClr val="FFFFFF"/>
        </a:solidFill>
        <a:effectLst/>
        <a:uFillTx/>
        <a:latin typeface="Helvetica"/>
        <a:ea typeface="Helvetica"/>
        <a:cs typeface="Helvetica"/>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4000" b="1" i="0" u="none" strike="noStrike" cap="none" spc="0" normalizeH="0" baseline="0">
        <a:ln>
          <a:noFill/>
        </a:ln>
        <a:solidFill>
          <a:srgbClr val="FFFFFF"/>
        </a:solidFill>
        <a:effectLst/>
        <a:uFillTx/>
        <a:latin typeface="Helvetica"/>
        <a:ea typeface="Helvetica"/>
        <a:cs typeface="Helvetica"/>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4000" b="1" i="0" u="none" strike="noStrike" cap="none" spc="0" normalizeH="0" baseline="0">
        <a:ln>
          <a:noFill/>
        </a:ln>
        <a:solidFill>
          <a:srgbClr val="FFFFFF"/>
        </a:solidFill>
        <a:effectLst/>
        <a:uFillTx/>
        <a:latin typeface="Helvetica"/>
        <a:ea typeface="Helvetica"/>
        <a:cs typeface="Helvetica"/>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276"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98208764"/>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FFFFFF"/>
                </a:solidFill>
              </a:defRPr>
            </a:lvl1pPr>
            <a:lvl2pPr marL="0" indent="457200">
              <a:buSzTx/>
              <a:buFontTx/>
              <a:buNone/>
              <a:defRPr sz="2400">
                <a:solidFill>
                  <a:srgbClr val="FFFFFF"/>
                </a:solidFill>
              </a:defRPr>
            </a:lvl2pPr>
            <a:lvl3pPr marL="0" indent="914400">
              <a:buSzTx/>
              <a:buFontTx/>
              <a:buNone/>
              <a:defRPr sz="2400">
                <a:solidFill>
                  <a:srgbClr val="FFFFFF"/>
                </a:solidFill>
              </a:defRPr>
            </a:lvl3pPr>
            <a:lvl4pPr marL="0" indent="1371600">
              <a:buSzTx/>
              <a:buFontTx/>
              <a:buNone/>
              <a:defRPr sz="2400">
                <a:solidFill>
                  <a:srgbClr val="FFFFFF"/>
                </a:solidFill>
              </a:defRPr>
            </a:lvl4pPr>
            <a:lvl5pPr marL="0" indent="1828800">
              <a:buSzTx/>
              <a:buFont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b="0">
                <a:solidFill>
                  <a:srgbClr val="888888"/>
                </a:solidFill>
                <a:latin typeface="+mj-lt"/>
                <a:ea typeface="+mj-ea"/>
                <a:cs typeface="+mj-cs"/>
                <a:sym typeface="Calibri"/>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IMG_3367.png" descr="IMG_3367.png"/>
          <p:cNvPicPr>
            <a:picLocks noChangeAspect="1"/>
          </p:cNvPicPr>
          <p:nvPr/>
        </p:nvPicPr>
        <p:blipFill>
          <a:blip r:embed="rId2">
            <a:extLst/>
          </a:blip>
          <a:stretch>
            <a:fillRect/>
          </a:stretch>
        </p:blipFill>
        <p:spPr>
          <a:xfrm>
            <a:off x="2834204" y="167204"/>
            <a:ext cx="6523592" cy="652359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IMG_3367.png" descr="IMG_3367.png"/>
          <p:cNvPicPr>
            <a:picLocks noChangeAspect="1"/>
          </p:cNvPicPr>
          <p:nvPr/>
        </p:nvPicPr>
        <p:blipFill>
          <a:blip r:embed="rId2">
            <a:alphaModFix amt="4566"/>
            <a:extLst/>
          </a:blip>
          <a:stretch>
            <a:fillRect/>
          </a:stretch>
        </p:blipFill>
        <p:spPr>
          <a:xfrm>
            <a:off x="2834204" y="167204"/>
            <a:ext cx="6523592" cy="6523592"/>
          </a:xfrm>
          <a:prstGeom prst="rect">
            <a:avLst/>
          </a:prstGeom>
          <a:ln w="12700">
            <a:miter lim="400000"/>
          </a:ln>
        </p:spPr>
      </p:pic>
      <p:sp>
        <p:nvSpPr>
          <p:cNvPr id="125" name="TextBox 1"/>
          <p:cNvSpPr txBox="1"/>
          <p:nvPr/>
        </p:nvSpPr>
        <p:spPr>
          <a:xfrm>
            <a:off x="1594291" y="2204720"/>
            <a:ext cx="9892037" cy="2448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00789" indent="-300789">
              <a:lnSpc>
                <a:spcPct val="90000"/>
              </a:lnSpc>
              <a:spcBef>
                <a:spcPts val="1000"/>
              </a:spcBef>
              <a:buSzPct val="100000"/>
              <a:buChar char="•"/>
              <a:defRPr sz="3000"/>
            </a:pPr>
            <a:r>
              <a:t>ERBC – Every Friday, @ 0830</a:t>
            </a:r>
          </a:p>
          <a:p>
            <a:pPr>
              <a:lnSpc>
                <a:spcPct val="90000"/>
              </a:lnSpc>
              <a:spcBef>
                <a:spcPts val="1000"/>
              </a:spcBef>
              <a:defRPr sz="3000"/>
            </a:pPr>
            <a:r>
              <a:t>	Texan Kitchen 415 N Main, Euless, TX 76039</a:t>
            </a:r>
          </a:p>
          <a:p>
            <a:pPr marL="300789" indent="-300789">
              <a:lnSpc>
                <a:spcPct val="90000"/>
              </a:lnSpc>
              <a:spcBef>
                <a:spcPts val="1000"/>
              </a:spcBef>
              <a:buSzPct val="100000"/>
              <a:buChar char="•"/>
              <a:defRPr sz="3000"/>
            </a:pPr>
            <a:r>
              <a:t>Club Social – Monday, September 18, 1800 – 1900 		Lazy Dog 2521 State Highway 121, 					Euless, TX 76039</a:t>
            </a:r>
          </a:p>
        </p:txBody>
      </p:sp>
      <p:sp>
        <p:nvSpPr>
          <p:cNvPr id="126" name="TextBox 1"/>
          <p:cNvSpPr txBox="1"/>
          <p:nvPr/>
        </p:nvSpPr>
        <p:spPr>
          <a:xfrm>
            <a:off x="1773884" y="759205"/>
            <a:ext cx="8644232"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6000"/>
            </a:lvl1pPr>
          </a:lstStyle>
          <a:p>
            <a:r>
              <a:t>Euless ARC Gatherings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IMG_3367.png" descr="IMG_3367.png"/>
          <p:cNvPicPr>
            <a:picLocks noChangeAspect="1"/>
          </p:cNvPicPr>
          <p:nvPr/>
        </p:nvPicPr>
        <p:blipFill>
          <a:blip r:embed="rId2">
            <a:alphaModFix amt="5251"/>
            <a:extLst/>
          </a:blip>
          <a:stretch>
            <a:fillRect/>
          </a:stretch>
        </p:blipFill>
        <p:spPr>
          <a:xfrm>
            <a:off x="2834204" y="167204"/>
            <a:ext cx="6523592" cy="6523592"/>
          </a:xfrm>
          <a:prstGeom prst="rect">
            <a:avLst/>
          </a:prstGeom>
          <a:ln w="12700">
            <a:miter lim="400000"/>
          </a:ln>
        </p:spPr>
      </p:pic>
      <p:sp>
        <p:nvSpPr>
          <p:cNvPr id="129" name="CERT TEAM Meeting - September 16, 0900…"/>
          <p:cNvSpPr txBox="1"/>
          <p:nvPr/>
        </p:nvSpPr>
        <p:spPr>
          <a:xfrm>
            <a:off x="1191827" y="2485640"/>
            <a:ext cx="9808346" cy="18867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300789" indent="-300789">
              <a:lnSpc>
                <a:spcPct val="90000"/>
              </a:lnSpc>
              <a:spcBef>
                <a:spcPts val="1000"/>
              </a:spcBef>
              <a:buSzPct val="60000"/>
              <a:buBlip>
                <a:blip r:embed="rId3"/>
              </a:buBlip>
              <a:defRPr sz="3000" b="0">
                <a:latin typeface="+mj-lt"/>
                <a:ea typeface="+mj-ea"/>
                <a:cs typeface="+mj-cs"/>
                <a:sym typeface="Calibri"/>
              </a:defRPr>
            </a:pPr>
            <a:r>
              <a:t>CERT TEAM Meeting - September 16, 0900 </a:t>
            </a:r>
          </a:p>
          <a:p>
            <a:pPr marL="300789" indent="-300789">
              <a:lnSpc>
                <a:spcPct val="90000"/>
              </a:lnSpc>
              <a:spcBef>
                <a:spcPts val="1000"/>
              </a:spcBef>
              <a:buSzPct val="60000"/>
              <a:buBlip>
                <a:blip r:embed="rId3"/>
              </a:buBlip>
              <a:defRPr sz="3000" b="0">
                <a:latin typeface="+mj-lt"/>
                <a:ea typeface="+mj-ea"/>
                <a:cs typeface="+mj-cs"/>
                <a:sym typeface="Calibri"/>
              </a:defRPr>
            </a:pPr>
            <a:r>
              <a:rPr i="1"/>
              <a:t>CPANNT</a:t>
            </a:r>
            <a:r>
              <a:t> Chiefs Forum Traffic Safety – Provide parking assistance and pedestrian safety. Sept 30, 2023, 8:30 – 1:30</a:t>
            </a:r>
          </a:p>
        </p:txBody>
      </p:sp>
      <p:sp>
        <p:nvSpPr>
          <p:cNvPr id="130" name="TextBox 1"/>
          <p:cNvSpPr txBox="1"/>
          <p:nvPr/>
        </p:nvSpPr>
        <p:spPr>
          <a:xfrm>
            <a:off x="2379615" y="405598"/>
            <a:ext cx="7432770" cy="161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5000"/>
            </a:pPr>
            <a:r>
              <a:t>Upcoming Events</a:t>
            </a:r>
          </a:p>
          <a:p>
            <a:pPr algn="ctr">
              <a:defRPr sz="5000"/>
            </a:pPr>
            <a:r>
              <a:t>September</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IMG_3367.png" descr="IMG_3367.png"/>
          <p:cNvPicPr>
            <a:picLocks noChangeAspect="1"/>
          </p:cNvPicPr>
          <p:nvPr/>
        </p:nvPicPr>
        <p:blipFill>
          <a:blip r:embed="rId2">
            <a:alphaModFix amt="5251"/>
            <a:extLst/>
          </a:blip>
          <a:stretch>
            <a:fillRect/>
          </a:stretch>
        </p:blipFill>
        <p:spPr>
          <a:xfrm>
            <a:off x="2834204" y="167204"/>
            <a:ext cx="6523592" cy="6523592"/>
          </a:xfrm>
          <a:prstGeom prst="rect">
            <a:avLst/>
          </a:prstGeom>
          <a:ln w="12700">
            <a:miter lim="400000"/>
          </a:ln>
        </p:spPr>
      </p:pic>
      <p:sp>
        <p:nvSpPr>
          <p:cNvPr id="133" name="Public Safety Open House – Oct 7, 2023, 1000  – 0200…"/>
          <p:cNvSpPr txBox="1"/>
          <p:nvPr/>
        </p:nvSpPr>
        <p:spPr>
          <a:xfrm>
            <a:off x="1066209" y="2062479"/>
            <a:ext cx="10059582" cy="27330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300789" indent="-300789">
              <a:lnSpc>
                <a:spcPct val="90000"/>
              </a:lnSpc>
              <a:spcBef>
                <a:spcPts val="1000"/>
              </a:spcBef>
              <a:buSzPct val="60000"/>
              <a:buBlip>
                <a:blip r:embed="rId3"/>
              </a:buBlip>
              <a:defRPr sz="3000" b="0">
                <a:latin typeface="+mj-lt"/>
                <a:ea typeface="+mj-ea"/>
                <a:cs typeface="+mj-cs"/>
                <a:sym typeface="Calibri"/>
              </a:defRPr>
            </a:pPr>
            <a:r>
              <a:t>Public Safety Open House – Oct 7, 2023, 1000  – 0200</a:t>
            </a:r>
          </a:p>
          <a:p>
            <a:pPr marL="300789" indent="-300789">
              <a:lnSpc>
                <a:spcPct val="90000"/>
              </a:lnSpc>
              <a:spcBef>
                <a:spcPts val="1000"/>
              </a:spcBef>
              <a:buSzPct val="60000"/>
              <a:buBlip>
                <a:blip r:embed="rId3"/>
              </a:buBlip>
              <a:defRPr sz="3000" b="0">
                <a:latin typeface="+mj-lt"/>
                <a:ea typeface="+mj-ea"/>
                <a:cs typeface="+mj-cs"/>
                <a:sym typeface="Calibri"/>
              </a:defRPr>
            </a:pPr>
            <a:r>
              <a:t>Euless Senior Center “Junk in Your Truck” Traffic Safety –  October 14, 2023, 0700 – 0130</a:t>
            </a:r>
          </a:p>
          <a:p>
            <a:pPr marL="300789" indent="-300789">
              <a:lnSpc>
                <a:spcPct val="90000"/>
              </a:lnSpc>
              <a:spcBef>
                <a:spcPts val="1000"/>
              </a:spcBef>
              <a:buSzPct val="60000"/>
              <a:buBlip>
                <a:blip r:embed="rId3"/>
              </a:buBlip>
              <a:defRPr sz="3000" b="0">
                <a:latin typeface="+mj-lt"/>
                <a:ea typeface="+mj-ea"/>
                <a:cs typeface="+mj-cs"/>
                <a:sym typeface="Calibri"/>
              </a:defRPr>
            </a:pPr>
            <a:r>
              <a:t>CERT Team Radio Operations Training – Saturday, October 21, 2023, 0900 – 1200</a:t>
            </a:r>
          </a:p>
        </p:txBody>
      </p:sp>
      <p:sp>
        <p:nvSpPr>
          <p:cNvPr id="134" name="TextBox 1"/>
          <p:cNvSpPr txBox="1"/>
          <p:nvPr/>
        </p:nvSpPr>
        <p:spPr>
          <a:xfrm>
            <a:off x="2379615" y="238880"/>
            <a:ext cx="7432770" cy="161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5000"/>
            </a:pPr>
            <a:r>
              <a:t>Upcoming Events</a:t>
            </a:r>
          </a:p>
          <a:p>
            <a:pPr algn="ctr">
              <a:defRPr sz="5000"/>
            </a:pPr>
            <a:r>
              <a:t>October</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IMG_3367.png" descr="IMG_3367.png"/>
          <p:cNvPicPr>
            <a:picLocks noChangeAspect="1"/>
          </p:cNvPicPr>
          <p:nvPr/>
        </p:nvPicPr>
        <p:blipFill>
          <a:blip r:embed="rId2">
            <a:alphaModFix amt="5251"/>
            <a:extLst/>
          </a:blip>
          <a:stretch>
            <a:fillRect/>
          </a:stretch>
        </p:blipFill>
        <p:spPr>
          <a:xfrm>
            <a:off x="2834204" y="167204"/>
            <a:ext cx="6523592" cy="6523592"/>
          </a:xfrm>
          <a:prstGeom prst="rect">
            <a:avLst/>
          </a:prstGeom>
          <a:ln w="12700">
            <a:miter lim="400000"/>
          </a:ln>
        </p:spPr>
      </p:pic>
      <p:sp>
        <p:nvSpPr>
          <p:cNvPr id="137" name="Club Officer Elections, November 8…"/>
          <p:cNvSpPr txBox="1"/>
          <p:nvPr/>
        </p:nvSpPr>
        <p:spPr>
          <a:xfrm>
            <a:off x="2299773" y="2608884"/>
            <a:ext cx="7592454" cy="16402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lnSpcReduction="10000"/>
          </a:bodyPr>
          <a:lstStyle/>
          <a:p>
            <a:pPr marL="246647" indent="-246647" defTabSz="749808">
              <a:lnSpc>
                <a:spcPct val="90000"/>
              </a:lnSpc>
              <a:spcBef>
                <a:spcPts val="800"/>
              </a:spcBef>
              <a:buSzPct val="100000"/>
              <a:buChar char="•"/>
              <a:defRPr sz="2460" b="0">
                <a:latin typeface="+mj-lt"/>
                <a:ea typeface="+mj-ea"/>
                <a:cs typeface="+mj-cs"/>
                <a:sym typeface="Calibri"/>
              </a:defRPr>
            </a:pPr>
            <a:r>
              <a:t>Club Officer Elections, November 8</a:t>
            </a:r>
          </a:p>
          <a:p>
            <a:pPr marL="246647" indent="-246647" defTabSz="749808">
              <a:lnSpc>
                <a:spcPct val="90000"/>
              </a:lnSpc>
              <a:spcBef>
                <a:spcPts val="800"/>
              </a:spcBef>
              <a:buSzPct val="100000"/>
              <a:buChar char="•"/>
              <a:defRPr sz="2460" b="0">
                <a:latin typeface="+mj-lt"/>
                <a:ea typeface="+mj-ea"/>
                <a:cs typeface="+mj-cs"/>
                <a:sym typeface="Calibri"/>
              </a:defRPr>
            </a:pPr>
            <a:r>
              <a:t>State Park on the Air Cabin reservation time, November 18</a:t>
            </a:r>
          </a:p>
          <a:p>
            <a:pPr marL="246647" indent="-246647" defTabSz="749808">
              <a:lnSpc>
                <a:spcPct val="90000"/>
              </a:lnSpc>
              <a:spcBef>
                <a:spcPts val="800"/>
              </a:spcBef>
              <a:buSzPct val="100000"/>
              <a:buChar char="•"/>
              <a:defRPr sz="2460" b="0">
                <a:latin typeface="+mj-lt"/>
                <a:ea typeface="+mj-ea"/>
                <a:cs typeface="+mj-cs"/>
                <a:sym typeface="Calibri"/>
              </a:defRPr>
            </a:pPr>
            <a:r>
              <a:t>CERT Team Meeting - November 18 0900</a:t>
            </a:r>
          </a:p>
        </p:txBody>
      </p:sp>
      <p:sp>
        <p:nvSpPr>
          <p:cNvPr id="138" name="TextBox 1"/>
          <p:cNvSpPr txBox="1"/>
          <p:nvPr/>
        </p:nvSpPr>
        <p:spPr>
          <a:xfrm>
            <a:off x="2379615" y="646932"/>
            <a:ext cx="7432770" cy="161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5000"/>
            </a:pPr>
            <a:r>
              <a:t>Upcoming Events</a:t>
            </a:r>
          </a:p>
          <a:p>
            <a:pPr algn="ctr">
              <a:defRPr sz="5000"/>
            </a:pPr>
            <a:r>
              <a:t>November</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IMG_3367.png" descr="IMG_3367.png"/>
          <p:cNvPicPr>
            <a:picLocks noChangeAspect="1"/>
          </p:cNvPicPr>
          <p:nvPr/>
        </p:nvPicPr>
        <p:blipFill>
          <a:blip r:embed="rId2">
            <a:alphaModFix amt="5251"/>
            <a:extLst/>
          </a:blip>
          <a:stretch>
            <a:fillRect/>
          </a:stretch>
        </p:blipFill>
        <p:spPr>
          <a:xfrm>
            <a:off x="2834204" y="167204"/>
            <a:ext cx="6523592" cy="6523592"/>
          </a:xfrm>
          <a:prstGeom prst="rect">
            <a:avLst/>
          </a:prstGeom>
          <a:ln w="12700">
            <a:miter lim="400000"/>
          </a:ln>
        </p:spPr>
      </p:pic>
      <p:sp>
        <p:nvSpPr>
          <p:cNvPr id="141" name="TextBox 6"/>
          <p:cNvSpPr txBox="1"/>
          <p:nvPr/>
        </p:nvSpPr>
        <p:spPr>
          <a:xfrm>
            <a:off x="2724922" y="51708"/>
            <a:ext cx="6742156"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6000"/>
            </a:lvl1pPr>
          </a:lstStyle>
          <a:p>
            <a:r>
              <a:rPr lang="en-US" smtClean="0"/>
              <a:t>August</a:t>
            </a:r>
            <a:r>
              <a:rPr smtClean="0"/>
              <a:t> </a:t>
            </a:r>
            <a:r>
              <a:rPr dirty="0"/>
              <a:t>Hours</a:t>
            </a:r>
          </a:p>
        </p:txBody>
      </p:sp>
      <p:pic>
        <p:nvPicPr>
          <p:cNvPr id="142" name="image.png" descr="image.png"/>
          <p:cNvPicPr>
            <a:picLocks noChangeAspect="1"/>
          </p:cNvPicPr>
          <p:nvPr/>
        </p:nvPicPr>
        <p:blipFill>
          <a:blip r:embed="rId3">
            <a:extLst/>
          </a:blip>
          <a:stretch>
            <a:fillRect/>
          </a:stretch>
        </p:blipFill>
        <p:spPr>
          <a:xfrm>
            <a:off x="1905000" y="1073150"/>
            <a:ext cx="8382000" cy="471170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IMG_3367.png" descr="IMG_3367.png"/>
          <p:cNvPicPr>
            <a:picLocks noChangeAspect="1"/>
          </p:cNvPicPr>
          <p:nvPr/>
        </p:nvPicPr>
        <p:blipFill>
          <a:blip r:embed="rId2">
            <a:alphaModFix amt="5251"/>
            <a:extLst/>
          </a:blip>
          <a:stretch>
            <a:fillRect/>
          </a:stretch>
        </p:blipFill>
        <p:spPr>
          <a:xfrm>
            <a:off x="2834204" y="167204"/>
            <a:ext cx="6523592" cy="6523592"/>
          </a:xfrm>
          <a:prstGeom prst="rect">
            <a:avLst/>
          </a:prstGeom>
          <a:ln w="12700">
            <a:miter lim="400000"/>
          </a:ln>
        </p:spPr>
      </p:pic>
      <p:sp>
        <p:nvSpPr>
          <p:cNvPr id="145" name="TextBox 6"/>
          <p:cNvSpPr txBox="1"/>
          <p:nvPr/>
        </p:nvSpPr>
        <p:spPr>
          <a:xfrm>
            <a:off x="2517253" y="95428"/>
            <a:ext cx="7157494"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6000"/>
            </a:lvl1pPr>
          </a:lstStyle>
          <a:p>
            <a:r>
              <a:t>Year To Date Hours</a:t>
            </a:r>
          </a:p>
        </p:txBody>
      </p:sp>
      <p:pic>
        <p:nvPicPr>
          <p:cNvPr id="146" name="image.png" descr="image.png"/>
          <p:cNvPicPr>
            <a:picLocks noChangeAspect="1"/>
          </p:cNvPicPr>
          <p:nvPr/>
        </p:nvPicPr>
        <p:blipFill>
          <a:blip r:embed="rId3">
            <a:extLst/>
          </a:blip>
          <a:stretch>
            <a:fillRect/>
          </a:stretch>
        </p:blipFill>
        <p:spPr>
          <a:xfrm>
            <a:off x="2918328" y="1051737"/>
            <a:ext cx="6355344" cy="4754526"/>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IMG_3367.png" descr="IMG_3367.png"/>
          <p:cNvPicPr>
            <a:picLocks noChangeAspect="1"/>
          </p:cNvPicPr>
          <p:nvPr/>
        </p:nvPicPr>
        <p:blipFill>
          <a:blip r:embed="rId2">
            <a:alphaModFix amt="5251"/>
            <a:extLst/>
          </a:blip>
          <a:stretch>
            <a:fillRect/>
          </a:stretch>
        </p:blipFill>
        <p:spPr>
          <a:xfrm>
            <a:off x="2834204" y="167204"/>
            <a:ext cx="6523592" cy="6523592"/>
          </a:xfrm>
          <a:prstGeom prst="rect">
            <a:avLst/>
          </a:prstGeom>
          <a:ln w="12700">
            <a:miter lim="400000"/>
          </a:ln>
        </p:spPr>
      </p:pic>
      <p:sp>
        <p:nvSpPr>
          <p:cNvPr id="149" name="TextBox 6"/>
          <p:cNvSpPr txBox="1"/>
          <p:nvPr/>
        </p:nvSpPr>
        <p:spPr>
          <a:xfrm>
            <a:off x="1734475" y="34255"/>
            <a:ext cx="8723051"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6000"/>
            </a:lvl1pPr>
          </a:lstStyle>
          <a:p>
            <a:r>
              <a:t>Please log your hours.</a:t>
            </a:r>
          </a:p>
        </p:txBody>
      </p:sp>
      <p:pic>
        <p:nvPicPr>
          <p:cNvPr id="150" name="IMG_3521.jpeg" descr="IMG_3521.jpeg"/>
          <p:cNvPicPr>
            <a:picLocks noChangeAspect="1"/>
          </p:cNvPicPr>
          <p:nvPr/>
        </p:nvPicPr>
        <p:blipFill>
          <a:blip r:embed="rId3">
            <a:extLst/>
          </a:blip>
          <a:stretch>
            <a:fillRect/>
          </a:stretch>
        </p:blipFill>
        <p:spPr>
          <a:xfrm>
            <a:off x="2863850" y="1143000"/>
            <a:ext cx="6464300" cy="457200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IMG_3367.png" descr="IMG_3367.png"/>
          <p:cNvPicPr>
            <a:picLocks noChangeAspect="1"/>
          </p:cNvPicPr>
          <p:nvPr/>
        </p:nvPicPr>
        <p:blipFill>
          <a:blip r:embed="rId2">
            <a:alphaModFix amt="5251"/>
            <a:extLst/>
          </a:blip>
          <a:stretch>
            <a:fillRect/>
          </a:stretch>
        </p:blipFill>
        <p:spPr>
          <a:xfrm>
            <a:off x="2834204" y="167204"/>
            <a:ext cx="6523592" cy="6523592"/>
          </a:xfrm>
          <a:prstGeom prst="rect">
            <a:avLst/>
          </a:prstGeom>
          <a:ln w="12700">
            <a:miter lim="400000"/>
          </a:ln>
        </p:spPr>
      </p:pic>
      <p:sp>
        <p:nvSpPr>
          <p:cNvPr id="153" name="TextBox 6"/>
          <p:cNvSpPr txBox="1"/>
          <p:nvPr/>
        </p:nvSpPr>
        <p:spPr>
          <a:xfrm>
            <a:off x="358786" y="45970"/>
            <a:ext cx="11474428"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6000"/>
            </a:lvl1pPr>
          </a:lstStyle>
          <a:p>
            <a:r>
              <a:t>Texas State Parks On The Air</a:t>
            </a:r>
          </a:p>
        </p:txBody>
      </p:sp>
      <p:sp>
        <p:nvSpPr>
          <p:cNvPr id="154" name="Fort Richardson State Park, April 20 &amp; 21, 2024, Reserve by November 18th"/>
          <p:cNvSpPr txBox="1">
            <a:spLocks noGrp="1"/>
          </p:cNvSpPr>
          <p:nvPr>
            <p:ph type="body" sz="quarter" idx="4294967295"/>
          </p:nvPr>
        </p:nvSpPr>
        <p:spPr>
          <a:xfrm>
            <a:off x="263552" y="943488"/>
            <a:ext cx="11664896" cy="473084"/>
          </a:xfrm>
          <a:prstGeom prst="rect">
            <a:avLst/>
          </a:prstGeom>
        </p:spPr>
        <p:txBody>
          <a:bodyPr>
            <a:normAutofit lnSpcReduction="10000"/>
          </a:bodyPr>
          <a:lstStyle>
            <a:lvl1pPr marL="0" indent="0" algn="ctr" defTabSz="886968">
              <a:spcBef>
                <a:spcPts val="900"/>
              </a:spcBef>
              <a:buSzTx/>
              <a:buFontTx/>
              <a:buNone/>
              <a:defRPr sz="2910" b="1">
                <a:solidFill>
                  <a:srgbClr val="FFFFFF"/>
                </a:solidFill>
              </a:defRPr>
            </a:lvl1pPr>
          </a:lstStyle>
          <a:p>
            <a:r>
              <a:t>Fort Richardson State Park, April 20 &amp; 21, 2024, Reserve by November 18th</a:t>
            </a:r>
          </a:p>
        </p:txBody>
      </p:sp>
      <p:pic>
        <p:nvPicPr>
          <p:cNvPr id="155" name="IMG_3514.jpeg" descr="IMG_3514.jpeg"/>
          <p:cNvPicPr>
            <a:picLocks noChangeAspect="1"/>
          </p:cNvPicPr>
          <p:nvPr/>
        </p:nvPicPr>
        <p:blipFill>
          <a:blip r:embed="rId3">
            <a:extLst/>
          </a:blip>
          <a:srcRect t="4905"/>
          <a:stretch>
            <a:fillRect/>
          </a:stretch>
        </p:blipFill>
        <p:spPr>
          <a:xfrm>
            <a:off x="412783" y="1530680"/>
            <a:ext cx="3704598" cy="3522879"/>
          </a:xfrm>
          <a:prstGeom prst="rect">
            <a:avLst/>
          </a:prstGeom>
          <a:ln w="12700">
            <a:miter lim="400000"/>
          </a:ln>
        </p:spPr>
      </p:pic>
      <p:sp>
        <p:nvSpPr>
          <p:cNvPr id="156" name="Cabin (w/full hookups outside) $45/night + Entrance…"/>
          <p:cNvSpPr txBox="1">
            <a:spLocks noGrp="1"/>
          </p:cNvSpPr>
          <p:nvPr>
            <p:ph type="title" idx="4294967295"/>
          </p:nvPr>
        </p:nvSpPr>
        <p:spPr>
          <a:xfrm>
            <a:off x="4270657" y="1268245"/>
            <a:ext cx="7831177" cy="4193663"/>
          </a:xfrm>
          <a:prstGeom prst="rect">
            <a:avLst/>
          </a:prstGeom>
        </p:spPr>
        <p:txBody>
          <a:bodyPr/>
          <a:lstStyle/>
          <a:p>
            <a:pPr>
              <a:spcBef>
                <a:spcPts val="1000"/>
              </a:spcBef>
              <a:defRPr sz="2700">
                <a:solidFill>
                  <a:srgbClr val="FFFFFF"/>
                </a:solidFill>
                <a:latin typeface="+mj-lt"/>
                <a:ea typeface="+mj-ea"/>
                <a:cs typeface="+mj-cs"/>
                <a:sym typeface="Calibri"/>
              </a:defRPr>
            </a:pPr>
            <a:r>
              <a:t>Cabin (w/full hookups outside) $45/night + Entrance</a:t>
            </a:r>
          </a:p>
          <a:p>
            <a:pPr marL="675481" indent="-535781">
              <a:spcBef>
                <a:spcPts val="1000"/>
              </a:spcBef>
              <a:buClr>
                <a:srgbClr val="343434"/>
              </a:buClr>
              <a:buSzPct val="100000"/>
              <a:buFont typeface="Helvetica"/>
              <a:defRPr sz="2700">
                <a:solidFill>
                  <a:srgbClr val="FFFFFF"/>
                </a:solidFill>
                <a:latin typeface="+mj-lt"/>
                <a:ea typeface="+mj-ea"/>
                <a:cs typeface="+mj-cs"/>
                <a:sym typeface="Calibri"/>
              </a:defRPr>
            </a:pPr>
            <a:r>
              <a:t>Number of Sites: 11 People per Site: 8</a:t>
            </a:r>
          </a:p>
          <a:p>
            <a:pPr>
              <a:spcBef>
                <a:spcPts val="1000"/>
              </a:spcBef>
              <a:defRPr sz="2700">
                <a:solidFill>
                  <a:srgbClr val="FFFFFF"/>
                </a:solidFill>
                <a:latin typeface="+mj-lt"/>
                <a:ea typeface="+mj-ea"/>
                <a:cs typeface="+mj-cs"/>
                <a:sym typeface="Calibri"/>
              </a:defRPr>
            </a:pPr>
            <a:r>
              <a:t>Cabins 1 - 11 do not have a bathroom; they do have full hookups for RVs. A 6 percent state tax and 7 percent local occupancy tax are charged on these cabins. They have heating and air-conditioning, as well as bunk beds to sleep five. Linens and pillows are not provided. Pets are not allowed inside the cabin, but are allowed in the area. Tents or RVs are allowed outside.</a:t>
            </a:r>
          </a:p>
        </p:txBody>
      </p:sp>
      <p:sp>
        <p:nvSpPr>
          <p:cNvPr id="157" name="Picnic table  Outdoor grill  Fire ring  Water hookup…"/>
          <p:cNvSpPr txBox="1">
            <a:spLocks noGrp="1"/>
          </p:cNvSpPr>
          <p:nvPr>
            <p:ph type="sldNum" sz="quarter" idx="4294967295"/>
          </p:nvPr>
        </p:nvSpPr>
        <p:spPr>
          <a:xfrm>
            <a:off x="792316" y="5532609"/>
            <a:ext cx="10607367" cy="9034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lstStyle/>
          <a:p>
            <a:pPr algn="l">
              <a:lnSpc>
                <a:spcPct val="90000"/>
              </a:lnSpc>
              <a:spcBef>
                <a:spcPts val="1000"/>
              </a:spcBef>
              <a:defRPr sz="2500">
                <a:solidFill>
                  <a:srgbClr val="FFFFFF"/>
                </a:solidFill>
              </a:defRPr>
            </a:pPr>
            <a:fld id="{86CB4B4D-7CA3-9044-876B-883B54F8677D}" type="slidenum">
              <a:t>17</a:t>
            </a:fld>
            <a:endParaRPr/>
          </a:p>
          <a:p>
            <a:pPr algn="l">
              <a:lnSpc>
                <a:spcPct val="90000"/>
              </a:lnSpc>
              <a:spcBef>
                <a:spcPts val="1000"/>
              </a:spcBef>
              <a:defRPr sz="2500">
                <a:solidFill>
                  <a:srgbClr val="FFFFFF"/>
                </a:solidFill>
              </a:defRPr>
            </a:pPr>
            <a:r>
              <a:t>Sewer hookup	Electricity		30 amp hookup	No pets in cabins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IMG_3367.png" descr="IMG_3367.png"/>
          <p:cNvPicPr>
            <a:picLocks noChangeAspect="1"/>
          </p:cNvPicPr>
          <p:nvPr/>
        </p:nvPicPr>
        <p:blipFill>
          <a:blip r:embed="rId2">
            <a:alphaModFix amt="10045"/>
            <a:extLst/>
          </a:blip>
          <a:stretch>
            <a:fillRect/>
          </a:stretch>
        </p:blipFill>
        <p:spPr>
          <a:xfrm>
            <a:off x="2834204" y="167204"/>
            <a:ext cx="6523592" cy="6523592"/>
          </a:xfrm>
          <a:prstGeom prst="rect">
            <a:avLst/>
          </a:prstGeom>
          <a:ln w="12700">
            <a:miter lim="400000"/>
          </a:ln>
        </p:spPr>
      </p:pic>
      <p:sp>
        <p:nvSpPr>
          <p:cNvPr id="160" name="TextBox 9"/>
          <p:cNvSpPr txBox="1"/>
          <p:nvPr/>
        </p:nvSpPr>
        <p:spPr>
          <a:xfrm>
            <a:off x="4767494" y="1011825"/>
            <a:ext cx="2657012" cy="853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000"/>
            </a:lvl1pPr>
          </a:lstStyle>
          <a:p>
            <a:r>
              <a:t>Erik</a:t>
            </a:r>
          </a:p>
        </p:txBody>
      </p:sp>
      <p:sp>
        <p:nvSpPr>
          <p:cNvPr id="161" name="TextBox 10"/>
          <p:cNvSpPr txBox="1"/>
          <p:nvPr/>
        </p:nvSpPr>
        <p:spPr>
          <a:xfrm>
            <a:off x="4475986" y="4794147"/>
            <a:ext cx="3240028" cy="853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000"/>
            </a:lvl1pPr>
          </a:lstStyle>
          <a:p>
            <a:r>
              <a:t>Members</a:t>
            </a:r>
          </a:p>
        </p:txBody>
      </p:sp>
      <p:pic>
        <p:nvPicPr>
          <p:cNvPr id="162" name="IMG_3353.jpeg" descr="IMG_3353.jpeg"/>
          <p:cNvPicPr>
            <a:picLocks noChangeAspect="1"/>
          </p:cNvPicPr>
          <p:nvPr/>
        </p:nvPicPr>
        <p:blipFill>
          <a:blip r:embed="rId3">
            <a:extLst/>
          </a:blip>
          <a:stretch>
            <a:fillRect/>
          </a:stretch>
        </p:blipFill>
        <p:spPr>
          <a:xfrm>
            <a:off x="8669501" y="4781540"/>
            <a:ext cx="3382840" cy="1902848"/>
          </a:xfrm>
          <a:prstGeom prst="rect">
            <a:avLst/>
          </a:prstGeom>
          <a:ln w="12700">
            <a:miter lim="400000"/>
          </a:ln>
        </p:spPr>
      </p:pic>
      <p:sp>
        <p:nvSpPr>
          <p:cNvPr id="163" name="Greg"/>
          <p:cNvSpPr txBox="1"/>
          <p:nvPr/>
        </p:nvSpPr>
        <p:spPr>
          <a:xfrm>
            <a:off x="5302889" y="2272599"/>
            <a:ext cx="1586222" cy="853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5000"/>
            </a:lvl1pPr>
          </a:lstStyle>
          <a:p>
            <a:r>
              <a:t>Greg</a:t>
            </a:r>
          </a:p>
        </p:txBody>
      </p:sp>
      <p:sp>
        <p:nvSpPr>
          <p:cNvPr id="164" name="Chris"/>
          <p:cNvSpPr txBox="1"/>
          <p:nvPr/>
        </p:nvSpPr>
        <p:spPr>
          <a:xfrm>
            <a:off x="5163025" y="3533373"/>
            <a:ext cx="1865950" cy="853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000"/>
            </a:lvl1pPr>
          </a:lstStyle>
          <a:p>
            <a:r>
              <a:t>Chris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3" animBg="1" advAuto="0"/>
      <p:bldP spid="163" grpId="1" animBg="1" advAuto="0"/>
      <p:bldP spid="164" grpId="2"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G_3367.png" descr="IMG_3367.png"/>
          <p:cNvPicPr>
            <a:picLocks noChangeAspect="1"/>
          </p:cNvPicPr>
          <p:nvPr/>
        </p:nvPicPr>
        <p:blipFill>
          <a:blip r:embed="rId2">
            <a:alphaModFix amt="10045"/>
            <a:extLst/>
          </a:blip>
          <a:stretch>
            <a:fillRect/>
          </a:stretch>
        </p:blipFill>
        <p:spPr>
          <a:xfrm>
            <a:off x="2834204" y="167204"/>
            <a:ext cx="6523592" cy="6523592"/>
          </a:xfrm>
          <a:prstGeom prst="rect">
            <a:avLst/>
          </a:prstGeom>
          <a:ln w="12700">
            <a:miter lim="400000"/>
          </a:ln>
        </p:spPr>
      </p:pic>
      <p:sp>
        <p:nvSpPr>
          <p:cNvPr id="167" name="TextBox 14"/>
          <p:cNvSpPr txBox="1"/>
          <p:nvPr/>
        </p:nvSpPr>
        <p:spPr>
          <a:xfrm>
            <a:off x="3094163" y="7852"/>
            <a:ext cx="6003674" cy="853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000"/>
            </a:lvl1pPr>
          </a:lstStyle>
          <a:p>
            <a:r>
              <a:t>Motion To Adjourn</a:t>
            </a:r>
          </a:p>
        </p:txBody>
      </p:sp>
      <p:pic>
        <p:nvPicPr>
          <p:cNvPr id="168" name="IMG_3548.jpeg" descr="IMG_3548.jpeg"/>
          <p:cNvPicPr>
            <a:picLocks noChangeAspect="1"/>
          </p:cNvPicPr>
          <p:nvPr/>
        </p:nvPicPr>
        <p:blipFill>
          <a:blip r:embed="rId3">
            <a:extLst/>
          </a:blip>
          <a:stretch>
            <a:fillRect/>
          </a:stretch>
        </p:blipFill>
        <p:spPr>
          <a:xfrm>
            <a:off x="4471122" y="1009226"/>
            <a:ext cx="3249757" cy="483954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IMG_3367.png" descr="IMG_3367.png"/>
          <p:cNvPicPr>
            <a:picLocks noChangeAspect="1"/>
          </p:cNvPicPr>
          <p:nvPr/>
        </p:nvPicPr>
        <p:blipFill>
          <a:blip r:embed="rId2">
            <a:alphaModFix amt="5479"/>
            <a:extLst/>
          </a:blip>
          <a:stretch>
            <a:fillRect/>
          </a:stretch>
        </p:blipFill>
        <p:spPr>
          <a:xfrm>
            <a:off x="2834204" y="167204"/>
            <a:ext cx="6523592" cy="6523592"/>
          </a:xfrm>
          <a:prstGeom prst="rect">
            <a:avLst/>
          </a:prstGeom>
          <a:ln w="12700">
            <a:miter lim="400000"/>
          </a:ln>
        </p:spPr>
      </p:pic>
      <p:sp>
        <p:nvSpPr>
          <p:cNvPr id="97" name="TextBox 6"/>
          <p:cNvSpPr txBox="1"/>
          <p:nvPr/>
        </p:nvSpPr>
        <p:spPr>
          <a:xfrm>
            <a:off x="2725703" y="2926080"/>
            <a:ext cx="6740594" cy="192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6000"/>
            </a:lvl1pPr>
          </a:lstStyle>
          <a:p>
            <a:r>
              <a:t>September 13, 2023</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IMG_3367.png" descr="IMG_3367.png"/>
          <p:cNvPicPr>
            <a:picLocks noChangeAspect="1"/>
          </p:cNvPicPr>
          <p:nvPr/>
        </p:nvPicPr>
        <p:blipFill>
          <a:blip r:embed="rId2">
            <a:alphaModFix amt="10273"/>
            <a:extLst/>
          </a:blip>
          <a:stretch>
            <a:fillRect/>
          </a:stretch>
        </p:blipFill>
        <p:spPr>
          <a:xfrm>
            <a:off x="2834204" y="167204"/>
            <a:ext cx="6523592" cy="6523592"/>
          </a:xfrm>
          <a:prstGeom prst="rect">
            <a:avLst/>
          </a:prstGeom>
          <a:ln w="12700">
            <a:miter lim="400000"/>
          </a:ln>
        </p:spPr>
      </p:pic>
      <p:sp>
        <p:nvSpPr>
          <p:cNvPr id="100" name="TextBox 1"/>
          <p:cNvSpPr txBox="1"/>
          <p:nvPr/>
        </p:nvSpPr>
        <p:spPr>
          <a:xfrm>
            <a:off x="3334338" y="2926079"/>
            <a:ext cx="5523324"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6000"/>
            </a:lvl1pPr>
          </a:lstStyle>
          <a:p>
            <a:r>
              <a:t>Introductions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IMG_3367.png" descr="IMG_3367.png"/>
          <p:cNvPicPr>
            <a:picLocks noChangeAspect="1"/>
          </p:cNvPicPr>
          <p:nvPr/>
        </p:nvPicPr>
        <p:blipFill>
          <a:blip r:embed="rId2">
            <a:alphaModFix amt="10273"/>
            <a:extLst/>
          </a:blip>
          <a:stretch>
            <a:fillRect/>
          </a:stretch>
        </p:blipFill>
        <p:spPr>
          <a:xfrm>
            <a:off x="2834204" y="167204"/>
            <a:ext cx="6523592" cy="6523592"/>
          </a:xfrm>
          <a:prstGeom prst="rect">
            <a:avLst/>
          </a:prstGeom>
          <a:ln w="12700">
            <a:miter lim="400000"/>
          </a:ln>
        </p:spPr>
      </p:pic>
      <p:sp>
        <p:nvSpPr>
          <p:cNvPr id="103" name="TextBox 1"/>
          <p:cNvSpPr txBox="1"/>
          <p:nvPr/>
        </p:nvSpPr>
        <p:spPr>
          <a:xfrm>
            <a:off x="2857063" y="2926079"/>
            <a:ext cx="6477874"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6000"/>
            </a:lvl1pPr>
          </a:lstStyle>
          <a:p>
            <a:r>
              <a:t>Member Updates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IMG_3367.png" descr="IMG_3367.png"/>
          <p:cNvPicPr>
            <a:picLocks noChangeAspect="1"/>
          </p:cNvPicPr>
          <p:nvPr/>
        </p:nvPicPr>
        <p:blipFill>
          <a:blip r:embed="rId2">
            <a:alphaModFix amt="10045"/>
            <a:extLst/>
          </a:blip>
          <a:stretch>
            <a:fillRect/>
          </a:stretch>
        </p:blipFill>
        <p:spPr>
          <a:xfrm>
            <a:off x="2834204" y="167204"/>
            <a:ext cx="6523592" cy="6523592"/>
          </a:xfrm>
          <a:prstGeom prst="rect">
            <a:avLst/>
          </a:prstGeom>
          <a:ln w="12700">
            <a:miter lim="400000"/>
          </a:ln>
        </p:spPr>
      </p:pic>
      <p:sp>
        <p:nvSpPr>
          <p:cNvPr id="106" name="TextBox 1"/>
          <p:cNvSpPr txBox="1"/>
          <p:nvPr/>
        </p:nvSpPr>
        <p:spPr>
          <a:xfrm>
            <a:off x="4490729" y="2926079"/>
            <a:ext cx="3210542"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6000"/>
            </a:lvl1pPr>
          </a:lstStyle>
          <a:p>
            <a:r>
              <a:t>Minutes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IMG_3367.png" descr="IMG_3367.png"/>
          <p:cNvPicPr>
            <a:picLocks noChangeAspect="1"/>
          </p:cNvPicPr>
          <p:nvPr/>
        </p:nvPicPr>
        <p:blipFill>
          <a:blip r:embed="rId2">
            <a:alphaModFix amt="9589"/>
            <a:extLst/>
          </a:blip>
          <a:stretch>
            <a:fillRect/>
          </a:stretch>
        </p:blipFill>
        <p:spPr>
          <a:xfrm>
            <a:off x="2834204" y="167204"/>
            <a:ext cx="6523592" cy="6523592"/>
          </a:xfrm>
          <a:prstGeom prst="rect">
            <a:avLst/>
          </a:prstGeom>
          <a:ln w="12700">
            <a:miter lim="400000"/>
          </a:ln>
        </p:spPr>
      </p:pic>
      <p:sp>
        <p:nvSpPr>
          <p:cNvPr id="109" name="TextBox 1"/>
          <p:cNvSpPr txBox="1"/>
          <p:nvPr/>
        </p:nvSpPr>
        <p:spPr>
          <a:xfrm>
            <a:off x="2379615" y="2926079"/>
            <a:ext cx="7432770"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6000"/>
            </a:lvl1pPr>
          </a:lstStyle>
          <a:p>
            <a:r>
              <a:t>Treasurer’s Report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IMG_3367.png" descr="IMG_3367.png"/>
          <p:cNvPicPr>
            <a:picLocks noChangeAspect="1"/>
          </p:cNvPicPr>
          <p:nvPr/>
        </p:nvPicPr>
        <p:blipFill>
          <a:blip r:embed="rId2">
            <a:alphaModFix amt="9589"/>
            <a:extLst/>
          </a:blip>
          <a:stretch>
            <a:fillRect/>
          </a:stretch>
        </p:blipFill>
        <p:spPr>
          <a:xfrm>
            <a:off x="2834204" y="167204"/>
            <a:ext cx="6523592" cy="6523592"/>
          </a:xfrm>
          <a:prstGeom prst="rect">
            <a:avLst/>
          </a:prstGeom>
          <a:ln w="12700">
            <a:miter lim="400000"/>
          </a:ln>
        </p:spPr>
      </p:pic>
      <p:sp>
        <p:nvSpPr>
          <p:cNvPr id="112" name="TextBox 1"/>
          <p:cNvSpPr txBox="1"/>
          <p:nvPr/>
        </p:nvSpPr>
        <p:spPr>
          <a:xfrm>
            <a:off x="3147609" y="2926079"/>
            <a:ext cx="5896782"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6000"/>
            </a:lvl1pPr>
          </a:lstStyle>
          <a:p>
            <a:r>
              <a:t>C.E.R.T Update</a:t>
            </a:r>
          </a:p>
        </p:txBody>
      </p:sp>
      <p:pic>
        <p:nvPicPr>
          <p:cNvPr id="113" name="IMG_3412.jpeg" descr="IMG_3412.jpeg"/>
          <p:cNvPicPr>
            <a:picLocks noChangeAspect="1"/>
          </p:cNvPicPr>
          <p:nvPr/>
        </p:nvPicPr>
        <p:blipFill>
          <a:blip r:embed="rId3">
            <a:alphaModFix amt="9817"/>
            <a:extLst/>
          </a:blip>
          <a:stretch>
            <a:fillRect/>
          </a:stretch>
        </p:blipFill>
        <p:spPr>
          <a:xfrm>
            <a:off x="1512246" y="796438"/>
            <a:ext cx="9167508" cy="526512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xit" fill="hold" grpId="1" nodeType="afterEffect">
                                  <p:stCondLst>
                                    <p:cond delay="0"/>
                                  </p:stCondLst>
                                  <p:iterate>
                                    <p:tmAbs val="0"/>
                                  </p:iterate>
                                  <p:childTnLst>
                                    <p:animEffect transition="out" filter="fade">
                                      <p:cBhvr>
                                        <p:cTn id="6" dur="1500" fill="hold"/>
                                        <p:tgtEl>
                                          <p:spTgt spid="111"/>
                                        </p:tgtEl>
                                      </p:cBhvr>
                                    </p:animEffect>
                                    <p:set>
                                      <p:cBhvr>
                                        <p:cTn id="7" fill="hold">
                                          <p:stCondLst>
                                            <p:cond delay="1499"/>
                                          </p:stCondLst>
                                        </p:cTn>
                                        <p:tgtEl>
                                          <p:spTgt spid="111"/>
                                        </p:tgtEl>
                                        <p:attrNameLst>
                                          <p:attrName>style.visibility</p:attrName>
                                        </p:attrNameLst>
                                      </p:cBhvr>
                                      <p:to>
                                        <p:strVal val="hidden"/>
                                      </p:to>
                                    </p:set>
                                  </p:childTnLst>
                                </p:cTn>
                              </p:par>
                            </p:childTnLst>
                          </p:cTn>
                        </p:par>
                        <p:par>
                          <p:cTn id="8" fill="hold">
                            <p:stCondLst>
                              <p:cond delay="1500"/>
                            </p:stCondLst>
                            <p:childTnLst>
                              <p:par>
                                <p:cTn id="9" presetID="10" presetClass="entr" fill="hold" grpId="2" nodeType="afterEffect">
                                  <p:stCondLst>
                                    <p:cond delay="0"/>
                                  </p:stCondLst>
                                  <p:iterate>
                                    <p:tmAbs val="0"/>
                                  </p:iterate>
                                  <p:childTnLst>
                                    <p:set>
                                      <p:cBhvr>
                                        <p:cTn id="10" fill="hold"/>
                                        <p:tgtEl>
                                          <p:spTgt spid="113"/>
                                        </p:tgtEl>
                                        <p:attrNameLst>
                                          <p:attrName>style.visibility</p:attrName>
                                        </p:attrNameLst>
                                      </p:cBhvr>
                                      <p:to>
                                        <p:strVal val="visible"/>
                                      </p:to>
                                    </p:set>
                                    <p:animEffect transition="in" filter="fade">
                                      <p:cBhvr>
                                        <p:cTn id="11" dur="3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1" animBg="1" advAuto="0"/>
      <p:bldP spid="113"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IMG_3412.jpeg" descr="IMG_3412.jpeg"/>
          <p:cNvPicPr>
            <a:picLocks noChangeAspect="1"/>
          </p:cNvPicPr>
          <p:nvPr/>
        </p:nvPicPr>
        <p:blipFill>
          <a:blip r:embed="rId2">
            <a:alphaModFix amt="9817"/>
            <a:extLst/>
          </a:blip>
          <a:stretch>
            <a:fillRect/>
          </a:stretch>
        </p:blipFill>
        <p:spPr>
          <a:xfrm>
            <a:off x="1512246" y="796438"/>
            <a:ext cx="9167508" cy="5265124"/>
          </a:xfrm>
          <a:prstGeom prst="rect">
            <a:avLst/>
          </a:prstGeom>
          <a:ln w="12700">
            <a:miter lim="400000"/>
          </a:ln>
        </p:spPr>
      </p:pic>
      <p:sp>
        <p:nvSpPr>
          <p:cNvPr id="116" name="TextBox 1"/>
          <p:cNvSpPr txBox="1"/>
          <p:nvPr/>
        </p:nvSpPr>
        <p:spPr>
          <a:xfrm>
            <a:off x="2504154" y="217346"/>
            <a:ext cx="7183692"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6000"/>
            </a:lvl1pPr>
          </a:lstStyle>
          <a:p>
            <a:r>
              <a:t>C.E.R.T Radio Shirt</a:t>
            </a:r>
          </a:p>
        </p:txBody>
      </p:sp>
      <p:pic>
        <p:nvPicPr>
          <p:cNvPr id="117" name="IMG_3414.jpeg" descr="IMG_3414.jpeg"/>
          <p:cNvPicPr>
            <a:picLocks noChangeAspect="1"/>
          </p:cNvPicPr>
          <p:nvPr/>
        </p:nvPicPr>
        <p:blipFill>
          <a:blip r:embed="rId3">
            <a:extLst/>
          </a:blip>
          <a:stretch>
            <a:fillRect/>
          </a:stretch>
        </p:blipFill>
        <p:spPr>
          <a:xfrm>
            <a:off x="397991" y="1810836"/>
            <a:ext cx="4317209" cy="3236328"/>
          </a:xfrm>
          <a:prstGeom prst="rect">
            <a:avLst/>
          </a:prstGeom>
          <a:ln w="12700">
            <a:miter lim="400000"/>
          </a:ln>
        </p:spPr>
      </p:pic>
      <p:graphicFrame>
        <p:nvGraphicFramePr>
          <p:cNvPr id="118" name="Table 1"/>
          <p:cNvGraphicFramePr/>
          <p:nvPr/>
        </p:nvGraphicFramePr>
        <p:xfrm>
          <a:off x="4884816" y="1561820"/>
          <a:ext cx="6935123" cy="3734357"/>
        </p:xfrm>
        <a:graphic>
          <a:graphicData uri="http://schemas.openxmlformats.org/drawingml/2006/table">
            <a:tbl>
              <a:tblPr firstRow="1" firstCol="1" bandRow="1">
                <a:tableStyleId>{4C3C2611-4C71-4FC5-86AE-919BDF0F9419}</a:tableStyleId>
              </a:tblPr>
              <a:tblGrid>
                <a:gridCol w="1920117"/>
                <a:gridCol w="1294176"/>
                <a:gridCol w="1253298"/>
                <a:gridCol w="1237506"/>
                <a:gridCol w="1230026"/>
              </a:tblGrid>
              <a:tr h="927757">
                <a:tc>
                  <a:txBody>
                    <a:bodyPr/>
                    <a:lstStyle/>
                    <a:p>
                      <a:pPr algn="ctr">
                        <a:defRPr sz="1800" b="0">
                          <a:solidFill>
                            <a:srgbClr val="000000"/>
                          </a:solidFill>
                        </a:defRPr>
                      </a:pPr>
                      <a:r>
                        <a:rPr sz="1300" b="1">
                          <a:solidFill>
                            <a:srgbClr val="BAE936"/>
                          </a:solidFill>
                          <a:latin typeface="Helvetica"/>
                          <a:ea typeface="Helvetica"/>
                          <a:cs typeface="Helvetica"/>
                          <a:sym typeface="Helvetica"/>
                        </a:rPr>
                        <a:t>EULESS
CERT
COMMUNICATIONS</a:t>
                      </a:r>
                    </a:p>
                  </a:txBody>
                  <a:tcPr marL="0" marR="0" marT="0" marB="0" anchor="ctr" horzOverflow="overflow">
                    <a:solidFill>
                      <a:srgbClr val="949599"/>
                    </a:solidFill>
                  </a:tcPr>
                </a:tc>
                <a:tc>
                  <a:txBody>
                    <a:bodyPr/>
                    <a:lstStyle/>
                    <a:p>
                      <a:pPr algn="ctr">
                        <a:defRPr sz="1800" b="0">
                          <a:solidFill>
                            <a:srgbClr val="000000"/>
                          </a:solidFill>
                        </a:defRPr>
                      </a:pPr>
                      <a:r>
                        <a:rPr b="1">
                          <a:solidFill>
                            <a:srgbClr val="BAE936"/>
                          </a:solidFill>
                          <a:latin typeface="Helvetica"/>
                          <a:ea typeface="Helvetica"/>
                          <a:cs typeface="Helvetica"/>
                          <a:sym typeface="Helvetica"/>
                        </a:rPr>
                        <a:t>No Pocket
10 and Up</a:t>
                      </a:r>
                    </a:p>
                  </a:txBody>
                  <a:tcPr marL="0" marR="0" marT="0" marB="0" anchor="ctr" horzOverflow="overflow">
                    <a:solidFill>
                      <a:srgbClr val="949599"/>
                    </a:solidFill>
                  </a:tcPr>
                </a:tc>
                <a:tc>
                  <a:txBody>
                    <a:bodyPr/>
                    <a:lstStyle/>
                    <a:p>
                      <a:pPr algn="ctr">
                        <a:defRPr sz="1800" b="0">
                          <a:solidFill>
                            <a:srgbClr val="000000"/>
                          </a:solidFill>
                        </a:defRPr>
                      </a:pPr>
                      <a:r>
                        <a:rPr b="1">
                          <a:solidFill>
                            <a:srgbClr val="BAE936"/>
                          </a:solidFill>
                          <a:latin typeface="Helvetica"/>
                          <a:ea typeface="Helvetica"/>
                          <a:cs typeface="Helvetica"/>
                          <a:sym typeface="Helvetica"/>
                        </a:rPr>
                        <a:t>Pocket
10 and Up</a:t>
                      </a:r>
                    </a:p>
                  </a:txBody>
                  <a:tcPr marL="0" marR="0" marT="0" marB="0" anchor="ctr" horzOverflow="overflow">
                    <a:solidFill>
                      <a:srgbClr val="949599"/>
                    </a:solidFill>
                  </a:tcPr>
                </a:tc>
                <a:tc>
                  <a:txBody>
                    <a:bodyPr/>
                    <a:lstStyle/>
                    <a:p>
                      <a:pPr algn="ctr">
                        <a:defRPr sz="1800" b="0">
                          <a:solidFill>
                            <a:srgbClr val="000000"/>
                          </a:solidFill>
                        </a:defRPr>
                      </a:pPr>
                      <a:r>
                        <a:rPr b="1">
                          <a:solidFill>
                            <a:srgbClr val="BAE936"/>
                          </a:solidFill>
                          <a:latin typeface="Helvetica"/>
                          <a:ea typeface="Helvetica"/>
                          <a:cs typeface="Helvetica"/>
                          <a:sym typeface="Helvetica"/>
                        </a:rPr>
                        <a:t>No Pocket
20 and Up</a:t>
                      </a:r>
                    </a:p>
                  </a:txBody>
                  <a:tcPr marL="0" marR="0" marT="0" marB="0" anchor="ctr" horzOverflow="overflow">
                    <a:solidFill>
                      <a:srgbClr val="949599"/>
                    </a:solidFill>
                  </a:tcPr>
                </a:tc>
                <a:tc>
                  <a:txBody>
                    <a:bodyPr/>
                    <a:lstStyle/>
                    <a:p>
                      <a:pPr algn="ctr">
                        <a:defRPr sz="1800" b="0">
                          <a:solidFill>
                            <a:srgbClr val="000000"/>
                          </a:solidFill>
                        </a:defRPr>
                      </a:pPr>
                      <a:r>
                        <a:rPr b="1">
                          <a:solidFill>
                            <a:srgbClr val="BAE936"/>
                          </a:solidFill>
                          <a:latin typeface="Helvetica"/>
                          <a:ea typeface="Helvetica"/>
                          <a:cs typeface="Helvetica"/>
                          <a:sym typeface="Helvetica"/>
                        </a:rPr>
                        <a:t>Pocket
20 and Up</a:t>
                      </a:r>
                    </a:p>
                  </a:txBody>
                  <a:tcPr marL="0" marR="0" marT="0" marB="0" anchor="ctr" horzOverflow="overflow">
                    <a:solidFill>
                      <a:srgbClr val="949599"/>
                    </a:solidFill>
                  </a:tcPr>
                </a:tc>
              </a:tr>
              <a:tr h="701650">
                <a:tc>
                  <a:txBody>
                    <a:bodyPr/>
                    <a:lstStyle/>
                    <a:p>
                      <a:pPr algn="ctr">
                        <a:defRPr sz="1800" b="0">
                          <a:solidFill>
                            <a:srgbClr val="000000"/>
                          </a:solidFill>
                        </a:defRPr>
                      </a:pPr>
                      <a:r>
                        <a:rPr b="1">
                          <a:solidFill>
                            <a:srgbClr val="BAE936"/>
                          </a:solidFill>
                          <a:latin typeface="Helvetica"/>
                          <a:ea typeface="Helvetica"/>
                          <a:cs typeface="Helvetica"/>
                          <a:sym typeface="Helvetica"/>
                        </a:rPr>
                        <a:t>S-XL</a:t>
                      </a:r>
                    </a:p>
                  </a:txBody>
                  <a:tcPr marL="0" marR="0" marT="0" marB="0" anchor="ctr" horzOverflow="overflow">
                    <a:solidFill>
                      <a:srgbClr val="949599"/>
                    </a:solidFill>
                  </a:tcPr>
                </a:tc>
                <a:tc>
                  <a:txBody>
                    <a:bodyPr/>
                    <a:lstStyle/>
                    <a:p>
                      <a:pPr algn="ctr">
                        <a:defRPr sz="1800"/>
                      </a:pPr>
                      <a:r>
                        <a:rPr>
                          <a:latin typeface="Helvetica"/>
                          <a:ea typeface="Helvetica"/>
                          <a:cs typeface="Helvetica"/>
                          <a:sym typeface="Helvetica"/>
                        </a:rPr>
                        <a:t>$20.50</a:t>
                      </a:r>
                    </a:p>
                  </a:txBody>
                  <a:tcPr marL="0" marR="0" marT="0" marB="0" anchor="ctr" horzOverflow="overflow">
                    <a:solidFill>
                      <a:srgbClr val="ADADAD"/>
                    </a:solidFill>
                  </a:tcPr>
                </a:tc>
                <a:tc>
                  <a:txBody>
                    <a:bodyPr/>
                    <a:lstStyle/>
                    <a:p>
                      <a:pPr algn="ctr">
                        <a:defRPr sz="1800"/>
                      </a:pPr>
                      <a:r>
                        <a:rPr>
                          <a:latin typeface="Helvetica"/>
                          <a:ea typeface="Helvetica"/>
                          <a:cs typeface="Helvetica"/>
                          <a:sym typeface="Helvetica"/>
                        </a:rPr>
                        <a:t>$26.50</a:t>
                      </a:r>
                    </a:p>
                  </a:txBody>
                  <a:tcPr marL="0" marR="0" marT="0" marB="0" anchor="ctr" horzOverflow="overflow">
                    <a:solidFill>
                      <a:srgbClr val="ADADAD"/>
                    </a:solidFill>
                  </a:tcPr>
                </a:tc>
                <a:tc>
                  <a:txBody>
                    <a:bodyPr/>
                    <a:lstStyle/>
                    <a:p>
                      <a:pPr algn="ctr">
                        <a:defRPr sz="1800"/>
                      </a:pPr>
                      <a:r>
                        <a:rPr>
                          <a:latin typeface="Helvetica"/>
                          <a:ea typeface="Helvetica"/>
                          <a:cs typeface="Helvetica"/>
                          <a:sym typeface="Helvetica"/>
                        </a:rPr>
                        <a:t>$17.00</a:t>
                      </a:r>
                    </a:p>
                  </a:txBody>
                  <a:tcPr marL="0" marR="0" marT="0" marB="0" anchor="ctr" horzOverflow="overflow">
                    <a:solidFill>
                      <a:srgbClr val="ADADAD"/>
                    </a:solidFill>
                  </a:tcPr>
                </a:tc>
                <a:tc>
                  <a:txBody>
                    <a:bodyPr/>
                    <a:lstStyle/>
                    <a:p>
                      <a:pPr algn="ctr">
                        <a:defRPr sz="1800"/>
                      </a:pPr>
                      <a:r>
                        <a:rPr>
                          <a:latin typeface="Helvetica"/>
                          <a:ea typeface="Helvetica"/>
                          <a:cs typeface="Helvetica"/>
                          <a:sym typeface="Helvetica"/>
                        </a:rPr>
                        <a:t>$23.00</a:t>
                      </a:r>
                    </a:p>
                  </a:txBody>
                  <a:tcPr marL="0" marR="0" marT="0" marB="0" anchor="ctr" horzOverflow="overflow">
                    <a:solidFill>
                      <a:srgbClr val="ADADAD"/>
                    </a:solidFill>
                  </a:tcPr>
                </a:tc>
              </a:tr>
              <a:tr h="701650">
                <a:tc>
                  <a:txBody>
                    <a:bodyPr/>
                    <a:lstStyle/>
                    <a:p>
                      <a:pPr algn="ctr">
                        <a:defRPr sz="1800" b="0">
                          <a:solidFill>
                            <a:srgbClr val="000000"/>
                          </a:solidFill>
                        </a:defRPr>
                      </a:pPr>
                      <a:r>
                        <a:rPr b="1">
                          <a:solidFill>
                            <a:srgbClr val="BAE936"/>
                          </a:solidFill>
                          <a:latin typeface="Helvetica"/>
                          <a:ea typeface="Helvetica"/>
                          <a:cs typeface="Helvetica"/>
                          <a:sym typeface="Helvetica"/>
                        </a:rPr>
                        <a:t>XXL</a:t>
                      </a:r>
                    </a:p>
                  </a:txBody>
                  <a:tcPr marL="0" marR="0" marT="0" marB="0" anchor="ctr" horzOverflow="overflow">
                    <a:solidFill>
                      <a:srgbClr val="949599"/>
                    </a:solidFill>
                  </a:tcPr>
                </a:tc>
                <a:tc>
                  <a:txBody>
                    <a:bodyPr/>
                    <a:lstStyle/>
                    <a:p>
                      <a:pPr algn="ctr">
                        <a:defRPr sz="1800"/>
                      </a:pPr>
                      <a:r>
                        <a:rPr>
                          <a:latin typeface="Helvetica"/>
                          <a:ea typeface="Helvetica"/>
                          <a:cs typeface="Helvetica"/>
                          <a:sym typeface="Helvetica"/>
                        </a:rPr>
                        <a:t>$23.50</a:t>
                      </a:r>
                    </a:p>
                  </a:txBody>
                  <a:tcPr marL="0" marR="0" marT="0" marB="0" anchor="ctr" horzOverflow="overflow">
                    <a:solidFill>
                      <a:srgbClr val="ADADAD"/>
                    </a:solidFill>
                  </a:tcPr>
                </a:tc>
                <a:tc>
                  <a:txBody>
                    <a:bodyPr/>
                    <a:lstStyle/>
                    <a:p>
                      <a:pPr algn="ctr">
                        <a:defRPr sz="1800"/>
                      </a:pPr>
                      <a:r>
                        <a:rPr>
                          <a:latin typeface="Helvetica"/>
                          <a:ea typeface="Helvetica"/>
                          <a:cs typeface="Helvetica"/>
                          <a:sym typeface="Helvetica"/>
                        </a:rPr>
                        <a:t>$29.50</a:t>
                      </a:r>
                    </a:p>
                  </a:txBody>
                  <a:tcPr marL="0" marR="0" marT="0" marB="0" anchor="ctr" horzOverflow="overflow">
                    <a:solidFill>
                      <a:srgbClr val="ADADAD"/>
                    </a:solidFill>
                  </a:tcPr>
                </a:tc>
                <a:tc>
                  <a:txBody>
                    <a:bodyPr/>
                    <a:lstStyle/>
                    <a:p>
                      <a:pPr algn="ctr">
                        <a:defRPr sz="1800"/>
                      </a:pPr>
                      <a:r>
                        <a:rPr>
                          <a:latin typeface="Helvetica"/>
                          <a:ea typeface="Helvetica"/>
                          <a:cs typeface="Helvetica"/>
                          <a:sym typeface="Helvetica"/>
                        </a:rPr>
                        <a:t>$20.00</a:t>
                      </a:r>
                    </a:p>
                  </a:txBody>
                  <a:tcPr marL="0" marR="0" marT="0" marB="0" anchor="ctr" horzOverflow="overflow">
                    <a:solidFill>
                      <a:srgbClr val="ADADAD"/>
                    </a:solidFill>
                  </a:tcPr>
                </a:tc>
                <a:tc>
                  <a:txBody>
                    <a:bodyPr/>
                    <a:lstStyle/>
                    <a:p>
                      <a:pPr algn="ctr">
                        <a:defRPr sz="1800"/>
                      </a:pPr>
                      <a:r>
                        <a:rPr>
                          <a:latin typeface="Helvetica"/>
                          <a:ea typeface="Helvetica"/>
                          <a:cs typeface="Helvetica"/>
                          <a:sym typeface="Helvetica"/>
                        </a:rPr>
                        <a:t>$26.00</a:t>
                      </a:r>
                    </a:p>
                  </a:txBody>
                  <a:tcPr marL="0" marR="0" marT="0" marB="0" anchor="ctr" horzOverflow="overflow">
                    <a:solidFill>
                      <a:srgbClr val="ADADAD"/>
                    </a:solidFill>
                  </a:tcPr>
                </a:tc>
              </a:tr>
              <a:tr h="701650">
                <a:tc>
                  <a:txBody>
                    <a:bodyPr/>
                    <a:lstStyle/>
                    <a:p>
                      <a:pPr algn="ctr">
                        <a:defRPr sz="1800" b="0">
                          <a:solidFill>
                            <a:srgbClr val="000000"/>
                          </a:solidFill>
                        </a:defRPr>
                      </a:pPr>
                      <a:r>
                        <a:rPr b="1">
                          <a:solidFill>
                            <a:srgbClr val="BAE936"/>
                          </a:solidFill>
                          <a:latin typeface="Helvetica"/>
                          <a:ea typeface="Helvetica"/>
                          <a:cs typeface="Helvetica"/>
                          <a:sym typeface="Helvetica"/>
                        </a:rPr>
                        <a:t>XXXL</a:t>
                      </a:r>
                    </a:p>
                  </a:txBody>
                  <a:tcPr marL="0" marR="0" marT="0" marB="0" anchor="ctr" horzOverflow="overflow">
                    <a:solidFill>
                      <a:srgbClr val="949599"/>
                    </a:solidFill>
                  </a:tcPr>
                </a:tc>
                <a:tc>
                  <a:txBody>
                    <a:bodyPr/>
                    <a:lstStyle/>
                    <a:p>
                      <a:pPr algn="ctr">
                        <a:defRPr sz="1800"/>
                      </a:pPr>
                      <a:r>
                        <a:rPr>
                          <a:latin typeface="Helvetica"/>
                          <a:ea typeface="Helvetica"/>
                          <a:cs typeface="Helvetica"/>
                          <a:sym typeface="Helvetica"/>
                        </a:rPr>
                        <a:t>$24.50</a:t>
                      </a:r>
                    </a:p>
                  </a:txBody>
                  <a:tcPr marL="0" marR="0" marT="0" marB="0" anchor="ctr" horzOverflow="overflow">
                    <a:solidFill>
                      <a:srgbClr val="ADADAD"/>
                    </a:solidFill>
                  </a:tcPr>
                </a:tc>
                <a:tc>
                  <a:txBody>
                    <a:bodyPr/>
                    <a:lstStyle/>
                    <a:p>
                      <a:pPr algn="ctr">
                        <a:defRPr sz="1800"/>
                      </a:pPr>
                      <a:r>
                        <a:rPr>
                          <a:latin typeface="Helvetica"/>
                          <a:ea typeface="Helvetica"/>
                          <a:cs typeface="Helvetica"/>
                          <a:sym typeface="Helvetica"/>
                        </a:rPr>
                        <a:t>$30.50</a:t>
                      </a:r>
                    </a:p>
                  </a:txBody>
                  <a:tcPr marL="0" marR="0" marT="0" marB="0" anchor="ctr" horzOverflow="overflow">
                    <a:solidFill>
                      <a:srgbClr val="ADADAD"/>
                    </a:solidFill>
                  </a:tcPr>
                </a:tc>
                <a:tc>
                  <a:txBody>
                    <a:bodyPr/>
                    <a:lstStyle/>
                    <a:p>
                      <a:pPr algn="ctr">
                        <a:defRPr sz="1800"/>
                      </a:pPr>
                      <a:r>
                        <a:rPr>
                          <a:latin typeface="Helvetica"/>
                          <a:ea typeface="Helvetica"/>
                          <a:cs typeface="Helvetica"/>
                          <a:sym typeface="Helvetica"/>
                        </a:rPr>
                        <a:t>$21.00</a:t>
                      </a:r>
                    </a:p>
                  </a:txBody>
                  <a:tcPr marL="0" marR="0" marT="0" marB="0" anchor="ctr" horzOverflow="overflow">
                    <a:solidFill>
                      <a:srgbClr val="ADADAD"/>
                    </a:solidFill>
                  </a:tcPr>
                </a:tc>
                <a:tc>
                  <a:txBody>
                    <a:bodyPr/>
                    <a:lstStyle/>
                    <a:p>
                      <a:pPr algn="ctr">
                        <a:defRPr sz="1800"/>
                      </a:pPr>
                      <a:r>
                        <a:rPr>
                          <a:latin typeface="Helvetica"/>
                          <a:ea typeface="Helvetica"/>
                          <a:cs typeface="Helvetica"/>
                          <a:sym typeface="Helvetica"/>
                        </a:rPr>
                        <a:t>$27.00</a:t>
                      </a:r>
                    </a:p>
                  </a:txBody>
                  <a:tcPr marL="0" marR="0" marT="0" marB="0" anchor="ctr" horzOverflow="overflow">
                    <a:solidFill>
                      <a:srgbClr val="ADADAD"/>
                    </a:solidFill>
                  </a:tcPr>
                </a:tc>
              </a:tr>
              <a:tr h="701650">
                <a:tc>
                  <a:txBody>
                    <a:bodyPr/>
                    <a:lstStyle/>
                    <a:p>
                      <a:pPr algn="ctr">
                        <a:defRPr sz="1800" b="0">
                          <a:solidFill>
                            <a:srgbClr val="000000"/>
                          </a:solidFill>
                        </a:defRPr>
                      </a:pPr>
                      <a:r>
                        <a:rPr b="1">
                          <a:solidFill>
                            <a:srgbClr val="BAE936"/>
                          </a:solidFill>
                          <a:latin typeface="Helvetica"/>
                          <a:ea typeface="Helvetica"/>
                          <a:cs typeface="Helvetica"/>
                          <a:sym typeface="Helvetica"/>
                        </a:rPr>
                        <a:t>XXXXL</a:t>
                      </a:r>
                    </a:p>
                  </a:txBody>
                  <a:tcPr marL="0" marR="0" marT="0" marB="0" anchor="ctr" horzOverflow="overflow">
                    <a:solidFill>
                      <a:srgbClr val="949599"/>
                    </a:solidFill>
                  </a:tcPr>
                </a:tc>
                <a:tc>
                  <a:txBody>
                    <a:bodyPr/>
                    <a:lstStyle/>
                    <a:p>
                      <a:pPr algn="ctr">
                        <a:defRPr sz="1800"/>
                      </a:pPr>
                      <a:r>
                        <a:rPr>
                          <a:latin typeface="Helvetica"/>
                          <a:ea typeface="Helvetica"/>
                          <a:cs typeface="Helvetica"/>
                          <a:sym typeface="Helvetica"/>
                        </a:rPr>
                        <a:t>$25.50</a:t>
                      </a:r>
                    </a:p>
                  </a:txBody>
                  <a:tcPr marL="0" marR="0" marT="0" marB="0" anchor="ctr" horzOverflow="overflow">
                    <a:solidFill>
                      <a:srgbClr val="ADADAD"/>
                    </a:solidFill>
                  </a:tcPr>
                </a:tc>
                <a:tc>
                  <a:txBody>
                    <a:bodyPr/>
                    <a:lstStyle/>
                    <a:p>
                      <a:pPr algn="ctr">
                        <a:defRPr sz="1800"/>
                      </a:pPr>
                      <a:r>
                        <a:rPr>
                          <a:latin typeface="Helvetica"/>
                          <a:ea typeface="Helvetica"/>
                          <a:cs typeface="Helvetica"/>
                          <a:sym typeface="Helvetica"/>
                        </a:rPr>
                        <a:t>$31.50</a:t>
                      </a:r>
                    </a:p>
                  </a:txBody>
                  <a:tcPr marL="0" marR="0" marT="0" marB="0" anchor="ctr" horzOverflow="overflow">
                    <a:solidFill>
                      <a:srgbClr val="ADADAD"/>
                    </a:solidFill>
                  </a:tcPr>
                </a:tc>
                <a:tc>
                  <a:txBody>
                    <a:bodyPr/>
                    <a:lstStyle/>
                    <a:p>
                      <a:pPr algn="ctr">
                        <a:defRPr sz="1800"/>
                      </a:pPr>
                      <a:r>
                        <a:rPr>
                          <a:latin typeface="Helvetica"/>
                          <a:ea typeface="Helvetica"/>
                          <a:cs typeface="Helvetica"/>
                          <a:sym typeface="Helvetica"/>
                        </a:rPr>
                        <a:t>$22.00</a:t>
                      </a:r>
                    </a:p>
                  </a:txBody>
                  <a:tcPr marL="0" marR="0" marT="0" marB="0" anchor="ctr" horzOverflow="overflow">
                    <a:solidFill>
                      <a:srgbClr val="ADADAD"/>
                    </a:solidFill>
                  </a:tcPr>
                </a:tc>
                <a:tc>
                  <a:txBody>
                    <a:bodyPr/>
                    <a:lstStyle/>
                    <a:p>
                      <a:pPr algn="ctr">
                        <a:defRPr sz="1800"/>
                      </a:pPr>
                      <a:r>
                        <a:rPr>
                          <a:latin typeface="Helvetica"/>
                          <a:ea typeface="Helvetica"/>
                          <a:cs typeface="Helvetica"/>
                          <a:sym typeface="Helvetica"/>
                        </a:rPr>
                        <a:t>$28.00</a:t>
                      </a:r>
                    </a:p>
                  </a:txBody>
                  <a:tcPr marL="0" marR="0" marT="0" marB="0" anchor="ctr" horzOverflow="overflow">
                    <a:solidFill>
                      <a:srgbClr val="ADADAD"/>
                    </a:solidFill>
                  </a:tcPr>
                </a:tc>
              </a:tr>
            </a:tbl>
          </a:graphicData>
        </a:graphic>
      </p:graphicFrame>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IMG_3367.png" descr="IMG_3367.png"/>
          <p:cNvPicPr>
            <a:picLocks noChangeAspect="1"/>
          </p:cNvPicPr>
          <p:nvPr/>
        </p:nvPicPr>
        <p:blipFill>
          <a:blip r:embed="rId2">
            <a:alphaModFix amt="10045"/>
            <a:extLst/>
          </a:blip>
          <a:stretch>
            <a:fillRect/>
          </a:stretch>
        </p:blipFill>
        <p:spPr>
          <a:xfrm>
            <a:off x="2834204" y="167204"/>
            <a:ext cx="6523592" cy="6523592"/>
          </a:xfrm>
          <a:prstGeom prst="rect">
            <a:avLst/>
          </a:prstGeom>
          <a:ln w="12700">
            <a:miter lim="400000"/>
          </a:ln>
        </p:spPr>
      </p:pic>
      <p:sp>
        <p:nvSpPr>
          <p:cNvPr id="121" name="TextBox 6"/>
          <p:cNvSpPr txBox="1"/>
          <p:nvPr/>
        </p:nvSpPr>
        <p:spPr>
          <a:xfrm>
            <a:off x="2600543" y="2926079"/>
            <a:ext cx="6990915"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6000"/>
            </a:lvl1pPr>
          </a:lstStyle>
          <a:p>
            <a:r>
              <a:t>Local Happenings</a:t>
            </a:r>
          </a:p>
        </p:txBody>
      </p:sp>
      <p:pic>
        <p:nvPicPr>
          <p:cNvPr id="122" name="IMG_3412.jpeg" descr="IMG_3412.jpeg"/>
          <p:cNvPicPr>
            <a:picLocks noChangeAspect="1"/>
          </p:cNvPicPr>
          <p:nvPr/>
        </p:nvPicPr>
        <p:blipFill>
          <a:blip r:embed="rId3">
            <a:alphaModFix amt="5022"/>
            <a:extLst/>
          </a:blip>
          <a:stretch>
            <a:fillRect/>
          </a:stretch>
        </p:blipFill>
        <p:spPr>
          <a:xfrm>
            <a:off x="1512246" y="796438"/>
            <a:ext cx="9167508" cy="526512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xit" fill="hold" grpId="1" nodeType="afterEffect">
                                  <p:stCondLst>
                                    <p:cond delay="0"/>
                                  </p:stCondLst>
                                  <p:iterate>
                                    <p:tmAbs val="0"/>
                                  </p:iterate>
                                  <p:childTnLst>
                                    <p:animEffect transition="out" filter="fade">
                                      <p:cBhvr>
                                        <p:cTn id="6" dur="1000" fill="hold"/>
                                        <p:tgtEl>
                                          <p:spTgt spid="122"/>
                                        </p:tgtEl>
                                      </p:cBhvr>
                                    </p:animEffect>
                                    <p:set>
                                      <p:cBhvr>
                                        <p:cTn id="7" fill="hold">
                                          <p:stCondLst>
                                            <p:cond delay="999"/>
                                          </p:stCondLst>
                                        </p:cTn>
                                        <p:tgtEl>
                                          <p:spTgt spid="122"/>
                                        </p:tgtEl>
                                        <p:attrNameLst>
                                          <p:attrName>style.visibility</p:attrName>
                                        </p:attrNameLst>
                                      </p:cBhvr>
                                      <p:to>
                                        <p:strVal val="hidden"/>
                                      </p:to>
                                    </p:set>
                                  </p:childTnLst>
                                </p:cTn>
                              </p:par>
                            </p:childTnLst>
                          </p:cTn>
                        </p:par>
                        <p:par>
                          <p:cTn id="8" fill="hold">
                            <p:stCondLst>
                              <p:cond delay="1000"/>
                            </p:stCondLst>
                            <p:childTnLst>
                              <p:par>
                                <p:cTn id="9" presetID="10" presetClass="entr" fill="hold" grpId="2" nodeType="afterEffect">
                                  <p:stCondLst>
                                    <p:cond delay="0"/>
                                  </p:stCondLst>
                                  <p:iterate>
                                    <p:tmAbs val="0"/>
                                  </p:iterate>
                                  <p:childTnLst>
                                    <p:set>
                                      <p:cBhvr>
                                        <p:cTn id="10" fill="hold"/>
                                        <p:tgtEl>
                                          <p:spTgt spid="120"/>
                                        </p:tgtEl>
                                        <p:attrNameLst>
                                          <p:attrName>style.visibility</p:attrName>
                                        </p:attrNameLst>
                                      </p:cBhvr>
                                      <p:to>
                                        <p:strVal val="visible"/>
                                      </p:to>
                                    </p:set>
                                    <p:animEffect transition="in" filter="fade">
                                      <p:cBhvr>
                                        <p:cTn id="11" dur="1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2" animBg="1" advAuto="0"/>
      <p:bldP spid="122" grpId="1" animBg="1" advAuto="0"/>
    </p:bldLst>
  </p:timing>
</p:sld>
</file>

<file path=ppt/theme/theme1.xml><?xml version="1.0" encoding="utf-8"?>
<a:theme xmlns:a="http://schemas.openxmlformats.org/drawingml/2006/main" name="1_Office Theme">
  <a:themeElements>
    <a:clrScheme name="1_Office Theme">
      <a:dk1>
        <a:srgbClr val="203864"/>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Calibri"/>
        <a:ea typeface="Calibri"/>
        <a:cs typeface="Calibri"/>
      </a:majorFont>
      <a:minorFont>
        <a:latin typeface="Arial"/>
        <a:ea typeface="Arial"/>
        <a:cs typeface="Arial"/>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4000" b="1" i="0" u="none" strike="noStrike" cap="none" spc="0" normalizeH="0" baseline="0">
            <a:ln>
              <a:noFill/>
            </a:ln>
            <a:solidFill>
              <a:srgbClr val="FFFFFF"/>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Calibri"/>
        <a:ea typeface="Calibri"/>
        <a:cs typeface="Calibri"/>
      </a:majorFont>
      <a:minorFont>
        <a:latin typeface="Arial"/>
        <a:ea typeface="Arial"/>
        <a:cs typeface="Arial"/>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4000" b="1" i="0" u="none" strike="noStrike" cap="none" spc="0" normalizeH="0" baseline="0">
            <a:ln>
              <a:noFill/>
            </a:ln>
            <a:solidFill>
              <a:srgbClr val="FFFFFF"/>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323</Words>
  <Application>Microsoft Office PowerPoint</Application>
  <PresentationFormat>Custom</PresentationFormat>
  <Paragraphs>66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Cabin (w/full hookups outside) $45/night + Entrance Number of Sites: 11 People per Site: 8 Cabins 1 - 11 do not have a bathroom; they do have full hookups for RVs. A 6 percent state tax and 7 percent local occupancy tax are charged on these cabins. They have heating and air-conditioning, as well as bunk beds to sleep five. Linens and pillows are not provided. Pets are not allowed inside the cabin, but are allowed in the area. Tents or RVs are allowed outside.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chris shanahan</cp:lastModifiedBy>
  <cp:revision>1</cp:revision>
  <dcterms:modified xsi:type="dcterms:W3CDTF">2023-09-13T23:55:52Z</dcterms:modified>
</cp:coreProperties>
</file>