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A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03864"/>
              </a:solidFill>
              <a:prstDash val="solid"/>
              <a:round/>
            </a:ln>
          </a:top>
          <a:bottom>
            <a:ln w="254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03864"/>
              </a:solidFill>
              <a:prstDash val="solid"/>
              <a:round/>
            </a:ln>
          </a:top>
          <a:bottom>
            <a:ln w="254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D2"/>
          </a:solidFill>
        </a:fill>
      </a:tcStyle>
    </a:wholeTbl>
    <a:band2H>
      <a:tcTxStyle b="def" i="def"/>
      <a:tcStyle>
        <a:tcBdr/>
        <a:fill>
          <a:solidFill>
            <a:srgbClr val="E7E7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2038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b="0"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1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G_3367.png" descr="IMG_3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Club Officer Elections, November 8…"/>
          <p:cNvSpPr txBox="1"/>
          <p:nvPr/>
        </p:nvSpPr>
        <p:spPr>
          <a:xfrm>
            <a:off x="2268845" y="2320242"/>
            <a:ext cx="7654310" cy="221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308308" indent="-308308" defTabSz="749808">
              <a:lnSpc>
                <a:spcPct val="90000"/>
              </a:lnSpc>
              <a:spcBef>
                <a:spcPts val="800"/>
              </a:spcBef>
              <a:buSzPct val="100000"/>
              <a:buChar char="•"/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Tidelands Texas City Hamfest 2024, July 13</a:t>
            </a:r>
          </a:p>
          <a:p>
            <a:pPr marL="308308" indent="-308308" defTabSz="749808">
              <a:lnSpc>
                <a:spcPct val="90000"/>
              </a:lnSpc>
              <a:spcBef>
                <a:spcPts val="800"/>
              </a:spcBef>
              <a:buSzPct val="100000"/>
              <a:buChar char="•"/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Fox Hunt: Sunday, June 21</a:t>
            </a:r>
          </a:p>
          <a:p>
            <a:pPr marL="308308" indent="-308308" defTabSz="749808">
              <a:lnSpc>
                <a:spcPct val="90000"/>
              </a:lnSpc>
              <a:spcBef>
                <a:spcPts val="800"/>
              </a:spcBef>
              <a:buSzPct val="100000"/>
              <a:buChar char="•"/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Radio Fiesta: Schertz Civic Center, July 19 &amp; 20 San Antonio Radio Club</a:t>
            </a:r>
          </a:p>
        </p:txBody>
      </p:sp>
      <p:sp>
        <p:nvSpPr>
          <p:cNvPr id="125" name="TextBox 1"/>
          <p:cNvSpPr txBox="1"/>
          <p:nvPr/>
        </p:nvSpPr>
        <p:spPr>
          <a:xfrm>
            <a:off x="2379614" y="340894"/>
            <a:ext cx="7432772" cy="161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Upcoming Events</a:t>
            </a:r>
          </a:p>
          <a:p>
            <a: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July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6"/>
          <p:cNvSpPr txBox="1"/>
          <p:nvPr/>
        </p:nvSpPr>
        <p:spPr>
          <a:xfrm>
            <a:off x="1734474" y="34255"/>
            <a:ext cx="8723053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Please log your hours.</a:t>
            </a:r>
          </a:p>
        </p:txBody>
      </p:sp>
      <p:pic>
        <p:nvPicPr>
          <p:cNvPr id="129" name="IMG_3521.jpeg" descr="IMG_35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3850" y="1143000"/>
            <a:ext cx="64643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6"/>
          <p:cNvSpPr txBox="1"/>
          <p:nvPr/>
        </p:nvSpPr>
        <p:spPr>
          <a:xfrm>
            <a:off x="1846882" y="110220"/>
            <a:ext cx="849823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Previous Month Hours</a:t>
            </a:r>
          </a:p>
        </p:txBody>
      </p:sp>
      <p:pic>
        <p:nvPicPr>
          <p:cNvPr id="13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3735" y="1151534"/>
            <a:ext cx="7744530" cy="4554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extBox 6"/>
          <p:cNvSpPr txBox="1"/>
          <p:nvPr/>
        </p:nvSpPr>
        <p:spPr>
          <a:xfrm>
            <a:off x="2517252" y="95428"/>
            <a:ext cx="715749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Year To Date Hours</a:t>
            </a:r>
          </a:p>
        </p:txBody>
      </p:sp>
      <p:pic>
        <p:nvPicPr>
          <p:cNvPr id="13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4570" y="1152145"/>
            <a:ext cx="6142860" cy="4553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3603.png" descr="IMG_36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8246" y="1001869"/>
            <a:ext cx="6475508" cy="485426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Planning"/>
          <p:cNvSpPr txBox="1"/>
          <p:nvPr>
            <p:ph type="body" sz="quarter" idx="4294967295"/>
          </p:nvPr>
        </p:nvSpPr>
        <p:spPr>
          <a:xfrm>
            <a:off x="6058389" y="2321359"/>
            <a:ext cx="3238825" cy="115046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b="1" sz="60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Planning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Box 6"/>
          <p:cNvSpPr txBox="1"/>
          <p:nvPr/>
        </p:nvSpPr>
        <p:spPr>
          <a:xfrm>
            <a:off x="1734474" y="34255"/>
            <a:ext cx="8723053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Field Day</a:t>
            </a:r>
          </a:p>
        </p:txBody>
      </p:sp>
      <p:sp>
        <p:nvSpPr>
          <p:cNvPr id="145" name="TextBox 6"/>
          <p:cNvSpPr txBox="1"/>
          <p:nvPr/>
        </p:nvSpPr>
        <p:spPr>
          <a:xfrm>
            <a:off x="1734474" y="5763369"/>
            <a:ext cx="872305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Re-Cap</a:t>
            </a:r>
          </a:p>
        </p:txBody>
      </p:sp>
      <p:pic>
        <p:nvPicPr>
          <p:cNvPr id="146" name="IMG_9597.heic" descr="IMG_9597.heic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774" y="276357"/>
            <a:ext cx="2542786" cy="3390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9604.heic" descr="IMG_9604.heic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67539" y="4138590"/>
            <a:ext cx="3342348" cy="2506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000003.jpeg" descr="image00000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95190" y="145531"/>
            <a:ext cx="1687046" cy="365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9603.heic" descr="IMG_9603.heic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3948" y="4101805"/>
            <a:ext cx="3440438" cy="258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000001.jpeg" descr="image00000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77911" y="3499228"/>
            <a:ext cx="4036177" cy="239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9897.jpeg" descr="IMG_9897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23215" y="913470"/>
            <a:ext cx="2824320" cy="2415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6"/>
          <p:cNvSpPr txBox="1"/>
          <p:nvPr/>
        </p:nvSpPr>
        <p:spPr>
          <a:xfrm>
            <a:off x="1734473" y="182881"/>
            <a:ext cx="8723054" cy="649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Annual 13 Colonies</a:t>
            </a:r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Special Event Re-cap </a:t>
            </a:r>
          </a:p>
        </p:txBody>
      </p:sp>
      <p:pic>
        <p:nvPicPr>
          <p:cNvPr id="155" name="IMG_9898.jpeg" descr="IMG_989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0399" y="1051914"/>
            <a:ext cx="6191202" cy="4754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6"/>
          <p:cNvSpPr txBox="1"/>
          <p:nvPr/>
        </p:nvSpPr>
        <p:spPr>
          <a:xfrm>
            <a:off x="2714701" y="-54270"/>
            <a:ext cx="6860269" cy="1056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Parks On The Air</a:t>
            </a:r>
          </a:p>
        </p:txBody>
      </p:sp>
      <p:pic>
        <p:nvPicPr>
          <p:cNvPr id="158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799104" y="405489"/>
            <a:ext cx="6426061" cy="6426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3650.jpeg" descr="IMG_365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72596" y="939948"/>
            <a:ext cx="4923235" cy="2751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3656.jpeg" descr="IMG_365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4298" y="3939102"/>
            <a:ext cx="6601075" cy="1493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3663.jpeg" descr="IMG_366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716" y="3743469"/>
            <a:ext cx="2474226" cy="2474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3664.jpeg" descr="IMG_366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83243" y="3662076"/>
            <a:ext cx="2308582" cy="204800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ooper Lake State Park…"/>
          <p:cNvSpPr txBox="1"/>
          <p:nvPr>
            <p:ph type="title" idx="4294967295"/>
          </p:nvPr>
        </p:nvSpPr>
        <p:spPr>
          <a:xfrm>
            <a:off x="1268035" y="5291842"/>
            <a:ext cx="9753601" cy="1668463"/>
          </a:xfrm>
          <a:prstGeom prst="rect">
            <a:avLst/>
          </a:prstGeom>
        </p:spPr>
        <p:txBody>
          <a:bodyPr/>
          <a:lstStyle/>
          <a:p>
            <a:pPr algn="ctr" defTabSz="877823">
              <a:lnSpc>
                <a:spcPct val="100000"/>
              </a:lnSpc>
              <a:defRPr b="1"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Cooper Lake State Park</a:t>
            </a:r>
          </a:p>
          <a:p>
            <a:pPr algn="ctr" defTabSz="877823">
              <a:lnSpc>
                <a:spcPct val="100000"/>
              </a:lnSpc>
              <a:defRPr b="1"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South Sulphur Unit 10/12-13/2024</a:t>
            </a:r>
          </a:p>
        </p:txBody>
      </p:sp>
      <p:pic>
        <p:nvPicPr>
          <p:cNvPr id="164" name="IMG_3672.jpeg" descr="IMG_367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79611" y="921452"/>
            <a:ext cx="3719853" cy="2788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Box 6"/>
          <p:cNvSpPr txBox="1"/>
          <p:nvPr/>
        </p:nvSpPr>
        <p:spPr>
          <a:xfrm>
            <a:off x="2714701" y="-54270"/>
            <a:ext cx="6860269" cy="1056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Parks On The Air</a:t>
            </a:r>
          </a:p>
        </p:txBody>
      </p:sp>
      <p:pic>
        <p:nvPicPr>
          <p:cNvPr id="167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799104" y="405489"/>
            <a:ext cx="6426061" cy="6426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3650.jpeg" descr="IMG_365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781159" y="853245"/>
            <a:ext cx="4923235" cy="2751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3654.jpeg" descr="IMG_365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072" y="203930"/>
            <a:ext cx="2849397" cy="3481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3658.jpeg" descr="IMG_365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93668" y="3662076"/>
            <a:ext cx="2826386" cy="1125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3657.jpeg" descr="IMG_365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02560" y="3737656"/>
            <a:ext cx="3432442" cy="175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3656.jpeg" descr="IMG_365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87871" y="4844715"/>
            <a:ext cx="2837980" cy="64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3655.jpeg" descr="IMG_365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05919" y="903537"/>
            <a:ext cx="3425724" cy="185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3652.jpeg" descr="IMG_3652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14852" y="2803128"/>
            <a:ext cx="3407859" cy="888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3663.jpeg" descr="IMG_3663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2716" y="3743469"/>
            <a:ext cx="2474226" cy="2474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3664.jpeg" descr="IMG_366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783243" y="3662076"/>
            <a:ext cx="2308582" cy="204800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ooper Lake State Park…"/>
          <p:cNvSpPr txBox="1"/>
          <p:nvPr>
            <p:ph type="title" idx="4294967295"/>
          </p:nvPr>
        </p:nvSpPr>
        <p:spPr>
          <a:xfrm>
            <a:off x="1268035" y="5291842"/>
            <a:ext cx="9753601" cy="1668463"/>
          </a:xfrm>
          <a:prstGeom prst="rect">
            <a:avLst/>
          </a:prstGeom>
        </p:spPr>
        <p:txBody>
          <a:bodyPr/>
          <a:lstStyle/>
          <a:p>
            <a:pPr algn="ctr" defTabSz="877823">
              <a:lnSpc>
                <a:spcPct val="100000"/>
              </a:lnSpc>
              <a:defRPr b="1"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Cooper Lake State Park</a:t>
            </a:r>
          </a:p>
          <a:p>
            <a:pPr algn="ctr" defTabSz="877823">
              <a:lnSpc>
                <a:spcPct val="100000"/>
              </a:lnSpc>
              <a:defRPr b="1"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South Sulphur Unit 10/12-13/2024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Box 9"/>
          <p:cNvSpPr txBox="1"/>
          <p:nvPr/>
        </p:nvSpPr>
        <p:spPr>
          <a:xfrm>
            <a:off x="4767493" y="1011825"/>
            <a:ext cx="2657013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Erik</a:t>
            </a:r>
          </a:p>
        </p:txBody>
      </p:sp>
      <p:sp>
        <p:nvSpPr>
          <p:cNvPr id="181" name="TextBox 10"/>
          <p:cNvSpPr txBox="1"/>
          <p:nvPr/>
        </p:nvSpPr>
        <p:spPr>
          <a:xfrm>
            <a:off x="4475986" y="4794148"/>
            <a:ext cx="3240029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Members</a:t>
            </a:r>
          </a:p>
        </p:txBody>
      </p:sp>
      <p:pic>
        <p:nvPicPr>
          <p:cNvPr id="182" name="IMG_3353.jpeg" descr="IMG_33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501" y="4781539"/>
            <a:ext cx="3382841" cy="190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Greg"/>
          <p:cNvSpPr txBox="1"/>
          <p:nvPr/>
        </p:nvSpPr>
        <p:spPr>
          <a:xfrm>
            <a:off x="5302889" y="2272600"/>
            <a:ext cx="1586219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Greg</a:t>
            </a:r>
          </a:p>
        </p:txBody>
      </p:sp>
      <p:sp>
        <p:nvSpPr>
          <p:cNvPr id="184" name="Chris"/>
          <p:cNvSpPr txBox="1"/>
          <p:nvPr/>
        </p:nvSpPr>
        <p:spPr>
          <a:xfrm>
            <a:off x="5163025" y="3533374"/>
            <a:ext cx="1865951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Chris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4" grpId="2"/>
      <p:bldP build="whole" bldLvl="1" animBg="1" rev="0" advAuto="0" spid="181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G_3367.png" descr="IMG_3367.png"/>
          <p:cNvPicPr>
            <a:picLocks noChangeAspect="1"/>
          </p:cNvPicPr>
          <p:nvPr/>
        </p:nvPicPr>
        <p:blipFill>
          <a:blip r:embed="rId2">
            <a:alphaModFix amt="5479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Box 6"/>
          <p:cNvSpPr txBox="1"/>
          <p:nvPr/>
        </p:nvSpPr>
        <p:spPr>
          <a:xfrm>
            <a:off x="2725703" y="2926080"/>
            <a:ext cx="674059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July 10,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G_3367.png" descr="IMG_3367.png"/>
          <p:cNvPicPr>
            <a:picLocks noChangeAspect="1"/>
          </p:cNvPicPr>
          <p:nvPr/>
        </p:nvPicPr>
        <p:blipFill>
          <a:blip r:embed="rId2">
            <a:alphaModFix amt="10273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1"/>
          <p:cNvSpPr txBox="1"/>
          <p:nvPr/>
        </p:nvSpPr>
        <p:spPr>
          <a:xfrm>
            <a:off x="3334337" y="2926079"/>
            <a:ext cx="552332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Introductions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G_3367.png" descr="IMG_3367.png"/>
          <p:cNvPicPr>
            <a:picLocks noChangeAspect="1"/>
          </p:cNvPicPr>
          <p:nvPr/>
        </p:nvPicPr>
        <p:blipFill>
          <a:blip r:embed="rId2">
            <a:alphaModFix amt="10273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extBox 1"/>
          <p:cNvSpPr txBox="1"/>
          <p:nvPr/>
        </p:nvSpPr>
        <p:spPr>
          <a:xfrm>
            <a:off x="2857063" y="2926079"/>
            <a:ext cx="647787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Member Updates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extBox 1"/>
          <p:cNvSpPr txBox="1"/>
          <p:nvPr/>
        </p:nvSpPr>
        <p:spPr>
          <a:xfrm>
            <a:off x="4490728" y="2926079"/>
            <a:ext cx="321054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Minutes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367.png" descr="IMG_3367.png"/>
          <p:cNvPicPr>
            <a:picLocks noChangeAspect="1"/>
          </p:cNvPicPr>
          <p:nvPr/>
        </p:nvPicPr>
        <p:blipFill>
          <a:blip r:embed="rId2">
            <a:alphaModFix amt="9589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1"/>
          <p:cNvSpPr txBox="1"/>
          <p:nvPr/>
        </p:nvSpPr>
        <p:spPr>
          <a:xfrm>
            <a:off x="2379614" y="2926079"/>
            <a:ext cx="743277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Treasurer’s Report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367.png" descr="IMG_3367.png"/>
          <p:cNvPicPr>
            <a:picLocks noChangeAspect="1"/>
          </p:cNvPicPr>
          <p:nvPr/>
        </p:nvPicPr>
        <p:blipFill>
          <a:blip r:embed="rId2">
            <a:alphaModFix amt="9589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1"/>
          <p:cNvSpPr txBox="1"/>
          <p:nvPr/>
        </p:nvSpPr>
        <p:spPr>
          <a:xfrm>
            <a:off x="3147609" y="2926079"/>
            <a:ext cx="589678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C.E.R.T Update</a:t>
            </a:r>
          </a:p>
        </p:txBody>
      </p:sp>
      <p:pic>
        <p:nvPicPr>
          <p:cNvPr id="113" name="IMG_3412.jpeg" descr="IMG_3412.jpeg"/>
          <p:cNvPicPr>
            <a:picLocks noChangeAspect="1"/>
          </p:cNvPicPr>
          <p:nvPr/>
        </p:nvPicPr>
        <p:blipFill>
          <a:blip r:embed="rId3">
            <a:alphaModFix amt="9817"/>
            <a:extLst/>
          </a:blip>
          <a:stretch>
            <a:fillRect/>
          </a:stretch>
        </p:blipFill>
        <p:spPr>
          <a:xfrm>
            <a:off x="1512245" y="796438"/>
            <a:ext cx="9167509" cy="526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500" fill="hold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" grpId="1"/>
      <p:bldP build="whole" bldLvl="1" animBg="1" rev="0" advAuto="0" spid="11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6"/>
          <p:cNvSpPr txBox="1"/>
          <p:nvPr/>
        </p:nvSpPr>
        <p:spPr>
          <a:xfrm>
            <a:off x="2600543" y="2926079"/>
            <a:ext cx="699091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Local Happenings</a:t>
            </a:r>
          </a:p>
        </p:txBody>
      </p:sp>
      <p:pic>
        <p:nvPicPr>
          <p:cNvPr id="117" name="IMG_3412.jpeg" descr="IMG_3412.jpeg"/>
          <p:cNvPicPr>
            <a:picLocks noChangeAspect="1"/>
          </p:cNvPicPr>
          <p:nvPr/>
        </p:nvPicPr>
        <p:blipFill>
          <a:blip r:embed="rId3">
            <a:alphaModFix amt="5022"/>
            <a:extLst/>
          </a:blip>
          <a:stretch>
            <a:fillRect/>
          </a:stretch>
        </p:blipFill>
        <p:spPr>
          <a:xfrm>
            <a:off x="1512245" y="796438"/>
            <a:ext cx="9167509" cy="526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000" fill="hold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" grpId="2"/>
      <p:bldP build="whole" bldLvl="1" animBg="1" rev="0" advAuto="0" spid="1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_3367.png" descr="IMG_3367.png"/>
          <p:cNvPicPr>
            <a:picLocks noChangeAspect="1"/>
          </p:cNvPicPr>
          <p:nvPr/>
        </p:nvPicPr>
        <p:blipFill>
          <a:blip r:embed="rId2">
            <a:alphaModFix amt="4566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1"/>
          <p:cNvSpPr txBox="1"/>
          <p:nvPr/>
        </p:nvSpPr>
        <p:spPr>
          <a:xfrm>
            <a:off x="881625" y="1729740"/>
            <a:ext cx="10428750" cy="3809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ERBC – Every Friday, @ 0830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Texan Kitchen 415 N Main, Euless, TX 76039</a:t>
            </a:r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H‑E‑B Joint Radio Club Breakfast, every 3rd Saturday, Egg Haven Cafe, 760 Airport Fwy, Suite 100, Hurst, RSVP by midnight Thursday</a:t>
            </a:r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Club Social – Monday, June 17, 1800 – 1900 		Outback 2601 SH-121 S 						Euless, TX 76021</a:t>
            </a:r>
          </a:p>
        </p:txBody>
      </p:sp>
      <p:sp>
        <p:nvSpPr>
          <p:cNvPr id="121" name="TextBox 1"/>
          <p:cNvSpPr txBox="1"/>
          <p:nvPr/>
        </p:nvSpPr>
        <p:spPr>
          <a:xfrm>
            <a:off x="1773883" y="759205"/>
            <a:ext cx="864423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Euless ARC Gatherings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203864"/>
      </a:dk1>
      <a:lt1>
        <a:srgbClr val="20386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000" u="none" kumimoji="0" normalizeH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000" u="none" kumimoji="0" normalizeH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000" u="none" kumimoji="0" normalizeH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000" u="none" kumimoji="0" normalizeH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